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1" r:id="rId5"/>
    <p:sldId id="264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AED"/>
          </a:solidFill>
        </a:fill>
      </a:tcStyle>
    </a:wholeTbl>
    <a:band1H>
      <a:tcStyle>
        <a:tcBdr/>
        <a:fill>
          <a:solidFill>
            <a:srgbClr val="CCD2D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2D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156082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15608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19876-6FE6-3999-BB46-12C5D01190F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4DF7-A09E-27DC-8826-566381FC42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13A7D-60C3-B901-348E-CCE5E400AB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D09509-A013-4BBD-AA11-F2C0EC63C979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05D61-4592-35EC-2E81-4BF8929531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9D418-4092-D759-4300-32177EAD9A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A2CACF-9976-4E8B-ACFE-7B76183B512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3466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0EEB5-C476-1835-F86C-863F5AB421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0C474-1352-8028-44F7-9CFA3A2CE9E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F9E48-C2C9-919D-078B-D9C304708A9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9CE051-2E35-460D-9D81-312B53BEC1FC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095CA-84AC-CE48-AF50-184A624365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D10C1-1935-0E4D-BD68-FCD9D5E5A8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E617BB-CE62-4E66-83CA-C692FACA0BD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5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99171-E58F-9219-B76E-115ACE4CD6A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3ED4D-974A-35A2-D371-3A77E3DDDC4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1ED27-70A1-EE94-8F6A-86833EC815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FAA52-E2C7-491D-A9EC-44CAD2684E26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59A5D-EFE8-CCCE-28CF-EEC311930B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E7AC4-7386-51C2-ED0C-4435F4062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25DF97-DD6A-49F0-856A-9A876513DF4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9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4D9A-B5D7-1F9C-3F84-4B5F3A37543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9B9F5-EE9C-735B-53FD-E1D7DD62884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52B4D-7DE8-7CD9-281D-A35B4C7632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BEA092-0976-4EF9-8F50-175E4F25DC18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17BAA-3027-858D-104D-D165C04C200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E018A-3C71-A444-936B-903AC8AC14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748914-D654-4451-98B6-D931C8365CA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2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D4A89-550E-73DF-1336-75D6078092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EA0E4-8664-57AD-813D-414677358D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504C8-504E-4FB9-2AB8-70E9DAC9B96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CC61F9-12D9-4BB8-A789-F11E5C7CB37F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AECB-592C-E241-A16F-6BE98D6733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4BF66-A238-CB4C-5CA9-C070333459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C32AD8-5582-4EC4-ACFB-151E3A4003A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32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C792B-90F0-03BB-55A6-C832A08DC2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8029C-77E3-8475-B874-89B27D26E33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F96EA-234A-EDA1-8E6B-0A0A94BB32F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1E6D6-A32D-3388-3C96-71F6A1EBC19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EFAA64-0DE2-4E3C-BFDE-091515569255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B5BC9-FD3D-CFBB-4495-3FB6EF4D2D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0A8B3-A071-5A74-919F-851C2F7737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50BDAF-B0C8-4703-8B8A-C6BA65E0E69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27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450A-6028-B9B2-285C-3A550883FE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35956-7F60-E8DA-9018-4B3FABAE92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9AB78-1F2B-D2A8-849B-939171D7C59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973314-EDCC-C141-3367-5ABB7920566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4B5FDF-F9FC-FC39-FA1A-269535AE3FD8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A4B6DF-32B6-5713-8257-DFFFA8C63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575563-0C4B-4CE7-AE2F-2A48D1E33F90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5A3318-C84F-C50B-228C-4D7050373C4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D37B61-0E5F-D7C9-C84E-C814F799F4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68483B-B90A-459C-BCA7-973E210E7D5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7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8BC7B-0FD0-ABDB-2DC1-BEB8EC6ED2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411E1-3F8E-FF3A-AC17-4317D664654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58AEB7-4FF4-466D-A3F2-1B00DB9E37EA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3F82F-AA15-CB46-6C07-31AD8F441D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01989-C83A-E21B-FC61-418D6C941B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91D752-3F8E-4BA8-81A7-D8441893D73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9616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35C870-A8C3-630E-424E-F3D1518A60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85EF1-E099-4A8C-B15D-0369B13D1783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9DB933-6B44-B0DD-046D-5185160B1D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BFFD5-D4B6-D082-2FA0-425B691258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7E5439-71D3-4C9A-9BEF-F984DEAF0EB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8381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28F1F-5F78-7ECA-EE67-02A7C98963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764FC-66F0-FEE4-6E97-F21EB78BC77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1254B-985C-23AB-DEDD-26A8B8796CC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B7CE4-9D3A-7D99-FEF7-77680F97E4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00B3E0-8F31-4785-95AF-0440DA62268F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554D7-E384-FD0F-B166-FE08D88B71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FEBE4-50D1-6276-B5EF-04765D2C6C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1A31B7-5DDB-4CF1-9EF6-10C14BE2CF6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15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69E3-9380-2887-351D-7A8878EF7D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E83769-F5DD-6147-14AA-ED8FC390CF3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FD124-4442-B6C9-1AEC-7B79829C55A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D23DB-5022-EB9A-75D2-CCE2061FF3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C084B4-BCC9-43F0-81D1-BA197A922249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DF342-80B2-05D2-52CC-B9E939BACF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7FC92-FCFF-02D7-4DA0-EF331C84E9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56F827-B39D-45A2-A455-4D16A52E00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28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7E892-4383-C31C-E478-9466D9D21B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1010D-0FB7-4FCA-5D4B-27EFDF1ED6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3C5CB-56F9-5CC0-8E0B-E0AE81A2EA2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3B508A0D-521A-45FC-991B-242358B73B66}" type="datetime1">
              <a:rPr lang="en-GB"/>
              <a:pPr lvl="0"/>
              <a:t>20/05/2025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B02C2-6D51-AF90-CC74-372775C37EE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A05DE-5DF5-22B6-ECBA-BB357DB713B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BAC1E4FB-1836-46B0-BBEA-AFF926DE494A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6BF1B-A2BD-420A-5CC6-E3A5E33D8DB3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sz="5400"/>
              <a:t>Request for KSPQP changes for Version 8.0 </a:t>
            </a:r>
            <a:br>
              <a:rPr lang="en-GB" sz="5400"/>
            </a:br>
            <a:r>
              <a:rPr lang="en-GB" sz="5400"/>
              <a:t>May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B6D18-600F-5B7D-974B-533287F9469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GB"/>
              <a:t>Paul Smith</a:t>
            </a:r>
          </a:p>
        </p:txBody>
      </p:sp>
      <p:pic>
        <p:nvPicPr>
          <p:cNvPr id="4" name="Picture 3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0E63A81F-0826-4FAE-485C-446E6E834D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AB893-0736-9CCE-F0F5-55A5E973F7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5760" y="365129"/>
            <a:ext cx="10988043" cy="338263"/>
          </a:xfrm>
        </p:spPr>
        <p:txBody>
          <a:bodyPr/>
          <a:lstStyle/>
          <a:p>
            <a:pPr lvl="0"/>
            <a:r>
              <a:rPr lang="en-GB" sz="2200"/>
              <a:t>Version 8 changes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D76E14-DABC-161D-5310-05BCB9BFB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3" y="1019912"/>
            <a:ext cx="10515600" cy="547296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3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3C6C54C9-001D-6A06-B866-E043E9C19A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peech Bubble: Rectangle 6">
            <a:extLst>
              <a:ext uri="{FF2B5EF4-FFF2-40B4-BE49-F238E27FC236}">
                <a16:creationId xmlns:a16="http://schemas.microsoft.com/office/drawing/2014/main" id="{3E0F3894-F9D0-7375-58B9-E51360D1F9EE}"/>
              </a:ext>
            </a:extLst>
          </p:cNvPr>
          <p:cNvSpPr/>
          <p:nvPr/>
        </p:nvSpPr>
        <p:spPr>
          <a:xfrm>
            <a:off x="929469" y="4806196"/>
            <a:ext cx="2567351" cy="1031900"/>
          </a:xfrm>
          <a:custGeom>
            <a:avLst>
              <a:gd name="f0" fmla="val 30455"/>
              <a:gd name="f1" fmla="val 23339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noFill/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Add row Issue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Version 8.0,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Date of Issue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May 2025</a:t>
            </a:r>
          </a:p>
        </p:txBody>
      </p:sp>
      <p:sp>
        <p:nvSpPr>
          <p:cNvPr id="6" name="Speech Bubble: Rectangle 7">
            <a:extLst>
              <a:ext uri="{FF2B5EF4-FFF2-40B4-BE49-F238E27FC236}">
                <a16:creationId xmlns:a16="http://schemas.microsoft.com/office/drawing/2014/main" id="{1A968FDC-ABC1-9E0B-02E6-4456141CB775}"/>
              </a:ext>
            </a:extLst>
          </p:cNvPr>
          <p:cNvSpPr/>
          <p:nvPr/>
        </p:nvSpPr>
        <p:spPr>
          <a:xfrm>
            <a:off x="9375114" y="4806196"/>
            <a:ext cx="1245998" cy="770638"/>
          </a:xfrm>
          <a:custGeom>
            <a:avLst>
              <a:gd name="f0" fmla="val -36494"/>
              <a:gd name="f1" fmla="val 28105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noFill/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Click Icon to access change information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E7BE7-EE11-19CA-63FC-35A40C4F3C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1302" y="403561"/>
            <a:ext cx="11082491" cy="850721"/>
          </a:xfrm>
        </p:spPr>
        <p:txBody>
          <a:bodyPr/>
          <a:lstStyle/>
          <a:p>
            <a:pPr lvl="0"/>
            <a:r>
              <a:rPr lang="en-GB" sz="2200">
                <a:latin typeface="Arial Headings"/>
                <a:cs typeface="Arial" pitchFamily="34"/>
              </a:rPr>
              <a:t>Version 8 Changes</a:t>
            </a:r>
            <a:br>
              <a:rPr lang="en-GB" sz="2200">
                <a:latin typeface="Arial Headings"/>
                <a:cs typeface="Arial" pitchFamily="34"/>
              </a:rPr>
            </a:br>
            <a:br>
              <a:rPr lang="en-GB" sz="2200">
                <a:latin typeface="Arial Headings"/>
                <a:cs typeface="Arial" pitchFamily="34"/>
              </a:rPr>
            </a:br>
            <a:endParaRPr lang="en-GB" sz="2200">
              <a:latin typeface="Arial Headings"/>
              <a:cs typeface="Arial" pitchFamily="34"/>
            </a:endParaRPr>
          </a:p>
        </p:txBody>
      </p:sp>
      <p:pic>
        <p:nvPicPr>
          <p:cNvPr id="3" name="Picture 2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F53E3501-C44E-11FC-59CB-681025F672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B039D2A-2C83-E66B-1F41-9A10D6E55193}"/>
              </a:ext>
            </a:extLst>
          </p:cNvPr>
          <p:cNvGraphicFramePr>
            <a:graphicFrameLocks noGrp="1"/>
          </p:cNvGraphicFramePr>
          <p:nvPr/>
        </p:nvGraphicFramePr>
        <p:xfrm>
          <a:off x="365760" y="758952"/>
          <a:ext cx="10515600" cy="27432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2959052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l"/>
                      <a:r>
                        <a:rPr lang="en-GB" b="1"/>
                        <a:t>DOCUMENT COMPLETION INSTRUCTION</a:t>
                      </a:r>
                      <a:endParaRPr lang="en-GB"/>
                    </a:p>
                  </a:txBody>
                  <a:tcPr marL="0" marR="0" marT="0" marB="0" anchor="ctr">
                    <a:solidFill>
                      <a:srgbClr val="CFC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9193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FEFD473-C227-93ED-5ED2-AF56216C794C}"/>
              </a:ext>
            </a:extLst>
          </p:cNvPr>
          <p:cNvSpPr/>
          <p:nvPr/>
        </p:nvSpPr>
        <p:spPr>
          <a:xfrm>
            <a:off x="365760" y="758796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</a:b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29F76BD1-D01E-EC07-C08C-C4F131097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47" y="2205276"/>
            <a:ext cx="9545385" cy="65731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EE90F4AB-C299-873D-D76C-4DA3E1F15A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902" y="3008897"/>
            <a:ext cx="10221748" cy="65731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Speech Bubble: Rectangle 8">
            <a:extLst>
              <a:ext uri="{FF2B5EF4-FFF2-40B4-BE49-F238E27FC236}">
                <a16:creationId xmlns:a16="http://schemas.microsoft.com/office/drawing/2014/main" id="{FA5FACD7-4E79-792A-97D9-3D506A26CCCF}"/>
              </a:ext>
            </a:extLst>
          </p:cNvPr>
          <p:cNvSpPr/>
          <p:nvPr/>
        </p:nvSpPr>
        <p:spPr>
          <a:xfrm>
            <a:off x="1883664" y="4034607"/>
            <a:ext cx="2715768" cy="1481328"/>
          </a:xfrm>
          <a:custGeom>
            <a:avLst>
              <a:gd name="f0" fmla="val 1645"/>
              <a:gd name="f1" fmla="val -10558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solidFill>
            <a:srgbClr val="FFFFFF"/>
          </a:solidFill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Item Column 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Safe Launch added to row between Production/Project.</a:t>
            </a:r>
          </a:p>
        </p:txBody>
      </p:sp>
      <p:sp>
        <p:nvSpPr>
          <p:cNvPr id="9" name="Speech Bubble: Rectangle 9">
            <a:extLst>
              <a:ext uri="{FF2B5EF4-FFF2-40B4-BE49-F238E27FC236}">
                <a16:creationId xmlns:a16="http://schemas.microsoft.com/office/drawing/2014/main" id="{EB36BB28-9BA0-C8F4-2810-E073EB447BEC}"/>
              </a:ext>
            </a:extLst>
          </p:cNvPr>
          <p:cNvSpPr/>
          <p:nvPr/>
        </p:nvSpPr>
        <p:spPr>
          <a:xfrm>
            <a:off x="4953003" y="4034607"/>
            <a:ext cx="2639561" cy="1481328"/>
          </a:xfrm>
          <a:custGeom>
            <a:avLst>
              <a:gd name="f0" fmla="val -1630"/>
              <a:gd name="f1" fmla="val -10046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solidFill>
            <a:srgbClr val="FFFFFF"/>
          </a:solidFill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Completion Instructions. Check (tick) this box if this is a Safe Launch Control Plan.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088FCF9F-08E4-58DF-4819-0D4E5374BAFC}"/>
              </a:ext>
            </a:extLst>
          </p:cNvPr>
          <p:cNvSpPr txBox="1"/>
          <p:nvPr/>
        </p:nvSpPr>
        <p:spPr>
          <a:xfrm>
            <a:off x="365760" y="957340"/>
            <a:ext cx="6096003" cy="4263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  <a:ea typeface="游ゴシック" pitchFamily="34"/>
              </a:rPr>
              <a:t>5.2 Manufacturing Process Design</a:t>
            </a:r>
            <a:endParaRPr lang="en-US" sz="1800" b="1" i="0" u="none" strike="noStrike" kern="1200" cap="none" spc="0" baseline="0">
              <a:solidFill>
                <a:srgbClr val="000000"/>
              </a:solidFill>
              <a:uFillTx/>
              <a:latin typeface="Aptos"/>
              <a:ea typeface="游ゴシック" pitchFamily="34"/>
            </a:endParaRPr>
          </a:p>
        </p:txBody>
      </p:sp>
      <p:sp>
        <p:nvSpPr>
          <p:cNvPr id="11" name="Speech Bubble: Rectangle 12">
            <a:extLst>
              <a:ext uri="{FF2B5EF4-FFF2-40B4-BE49-F238E27FC236}">
                <a16:creationId xmlns:a16="http://schemas.microsoft.com/office/drawing/2014/main" id="{352E3837-98E5-2CD4-9C41-E6B4D6588877}"/>
              </a:ext>
            </a:extLst>
          </p:cNvPr>
          <p:cNvSpPr/>
          <p:nvPr/>
        </p:nvSpPr>
        <p:spPr>
          <a:xfrm>
            <a:off x="8000670" y="4034607"/>
            <a:ext cx="2639561" cy="1481328"/>
          </a:xfrm>
          <a:custGeom>
            <a:avLst>
              <a:gd name="f0" fmla="val -1712"/>
              <a:gd name="f1" fmla="val -1239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solidFill>
            <a:srgbClr val="FFFFFF"/>
          </a:solidFill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Completion Instructions. Check (tick) this box if this is a Production Control Plan at same time.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499E5-3EA6-6764-8848-B04BFE4F53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5760" y="365129"/>
            <a:ext cx="10988043" cy="412595"/>
          </a:xfrm>
        </p:spPr>
        <p:txBody>
          <a:bodyPr/>
          <a:lstStyle/>
          <a:p>
            <a:pPr lvl="0"/>
            <a:r>
              <a:rPr lang="en-GB" sz="2200"/>
              <a:t>Version 8 changes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DF6DFC0-989E-683A-1DA2-674A3AD33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62" y="4198531"/>
            <a:ext cx="9211958" cy="129557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6C2A4314-438D-FCD2-3F75-20BAF4CBC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43" y="3274475"/>
            <a:ext cx="9221486" cy="92405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 Box 10">
            <a:extLst>
              <a:ext uri="{FF2B5EF4-FFF2-40B4-BE49-F238E27FC236}">
                <a16:creationId xmlns:a16="http://schemas.microsoft.com/office/drawing/2014/main" id="{432A0FED-C85F-ABF3-91FB-A0BB5C47353C}"/>
              </a:ext>
            </a:extLst>
          </p:cNvPr>
          <p:cNvSpPr txBox="1"/>
          <p:nvPr/>
        </p:nvSpPr>
        <p:spPr>
          <a:xfrm>
            <a:off x="415923" y="1052510"/>
            <a:ext cx="9074148" cy="369335"/>
          </a:xfrm>
          <a:prstGeom prst="rect">
            <a:avLst/>
          </a:prstGeom>
          <a:solidFill>
            <a:srgbClr val="D9F2D0">
              <a:alpha val="50195"/>
            </a:srgbClr>
          </a:solidFill>
          <a:ln cap="flat">
            <a:noFill/>
          </a:ln>
        </p:spPr>
        <p:txBody>
          <a:bodyPr vert="horz" wrap="square" lIns="35999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sz="2400" b="0" i="0" u="none" strike="noStrike" kern="1200" cap="none" spc="0" baseline="0">
                <a:solidFill>
                  <a:srgbClr val="0000C6"/>
                </a:solidFill>
                <a:uFillTx/>
                <a:latin typeface="Arial"/>
                <a:ea typeface="HGP創英角ｺﾞｼｯｸUB" pitchFamily="50"/>
              </a:rPr>
              <a:t>■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 </a:t>
            </a:r>
            <a:r>
              <a:rPr lang="en-US" sz="24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5.0 Manufacturing Process Development</a:t>
            </a: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9BC0A9AE-4B5E-C32D-E88F-84DC632FD848}"/>
              </a:ext>
            </a:extLst>
          </p:cNvPr>
          <p:cNvSpPr txBox="1"/>
          <p:nvPr/>
        </p:nvSpPr>
        <p:spPr>
          <a:xfrm>
            <a:off x="482117" y="1556738"/>
            <a:ext cx="9001125" cy="7586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35999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5.2 Manufacturing Design Process</a:t>
            </a:r>
          </a:p>
          <a:p>
            <a:pPr marL="0" marR="0" lvl="0" indent="0" algn="l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Control Plan</a:t>
            </a:r>
            <a:endParaRPr lang="en-US" sz="2000" b="1" i="0" u="none" strike="noStrike" kern="1200" cap="none" spc="0" baseline="0">
              <a:solidFill>
                <a:srgbClr val="000000"/>
              </a:solidFill>
              <a:uFillTx/>
              <a:latin typeface="Arial"/>
              <a:ea typeface="HGP創英角ｺﾞｼｯｸUB" pitchFamily="50"/>
            </a:endParaRPr>
          </a:p>
        </p:txBody>
      </p:sp>
      <p:pic>
        <p:nvPicPr>
          <p:cNvPr id="7" name="Picture 8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9C54485B-D7D3-6771-AE5A-487EBB0671A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Speech Bubble: Rectangle 9">
            <a:extLst>
              <a:ext uri="{FF2B5EF4-FFF2-40B4-BE49-F238E27FC236}">
                <a16:creationId xmlns:a16="http://schemas.microsoft.com/office/drawing/2014/main" id="{C098D6D6-DDBC-BC65-F214-C144B819FD75}"/>
              </a:ext>
            </a:extLst>
          </p:cNvPr>
          <p:cNvSpPr/>
          <p:nvPr/>
        </p:nvSpPr>
        <p:spPr>
          <a:xfrm>
            <a:off x="5585584" y="5809859"/>
            <a:ext cx="2392811" cy="683020"/>
          </a:xfrm>
          <a:custGeom>
            <a:avLst>
              <a:gd name="f0" fmla="val -1035"/>
              <a:gd name="f1" fmla="val -45468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noFill/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Examples of completed Safe Launce Control Plan documents added into Control Plan</a:t>
            </a:r>
          </a:p>
        </p:txBody>
      </p:sp>
      <p:sp>
        <p:nvSpPr>
          <p:cNvPr id="9" name="Speech Bubble: Rectangle 10">
            <a:extLst>
              <a:ext uri="{FF2B5EF4-FFF2-40B4-BE49-F238E27FC236}">
                <a16:creationId xmlns:a16="http://schemas.microsoft.com/office/drawing/2014/main" id="{662EB2F3-0EE9-36F2-FD15-5D23181452FB}"/>
              </a:ext>
            </a:extLst>
          </p:cNvPr>
          <p:cNvSpPr/>
          <p:nvPr/>
        </p:nvSpPr>
        <p:spPr>
          <a:xfrm>
            <a:off x="3013204" y="5805489"/>
            <a:ext cx="2392811" cy="687391"/>
          </a:xfrm>
          <a:custGeom>
            <a:avLst>
              <a:gd name="f0" fmla="val 17581"/>
              <a:gd name="f1" fmla="val -49489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noFill/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Blank Excel Sheet of Safe Launch Control Plan added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77FB05A6-D881-5D99-F74C-29647579A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352" y="1185702"/>
            <a:ext cx="9205292" cy="52351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4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A303D20A-87F9-4723-6F89-593806E7EA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B9F1F-9499-DAAD-4BE8-C0C9945DB7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923" y="365129"/>
            <a:ext cx="10937879" cy="695419"/>
          </a:xfrm>
        </p:spPr>
        <p:txBody>
          <a:bodyPr/>
          <a:lstStyle/>
          <a:p>
            <a:pPr lvl="0"/>
            <a:r>
              <a:rPr lang="en-GB" sz="2200"/>
              <a:t>Version 8 Changes</a:t>
            </a:r>
            <a:br>
              <a:rPr lang="en-GB" sz="2200"/>
            </a:br>
            <a:endParaRPr lang="en-GB" sz="2200"/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9290CD0C-A4C3-A5DB-A0F5-C40B182AB1F8}"/>
              </a:ext>
            </a:extLst>
          </p:cNvPr>
          <p:cNvSpPr txBox="1"/>
          <p:nvPr/>
        </p:nvSpPr>
        <p:spPr>
          <a:xfrm>
            <a:off x="415923" y="1052510"/>
            <a:ext cx="9074148" cy="369335"/>
          </a:xfrm>
          <a:prstGeom prst="rect">
            <a:avLst/>
          </a:prstGeom>
          <a:solidFill>
            <a:srgbClr val="D9F2D0">
              <a:alpha val="50195"/>
            </a:srgbClr>
          </a:solidFill>
          <a:ln cap="flat">
            <a:noFill/>
          </a:ln>
        </p:spPr>
        <p:txBody>
          <a:bodyPr vert="horz" wrap="square" lIns="35999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sz="2400" b="0" i="0" u="none" strike="noStrike" kern="1200" cap="none" spc="0" baseline="0">
                <a:solidFill>
                  <a:srgbClr val="0000C6"/>
                </a:solidFill>
                <a:uFillTx/>
                <a:latin typeface="Arial"/>
                <a:ea typeface="HGP創英角ｺﾞｼｯｸUB" pitchFamily="50"/>
              </a:rPr>
              <a:t>■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 </a:t>
            </a:r>
            <a:r>
              <a:rPr lang="en-US" sz="24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5.0 Manufacturing Process Development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7B40BE91-E068-0851-C5A9-55FBA9110A94}"/>
              </a:ext>
            </a:extLst>
          </p:cNvPr>
          <p:cNvSpPr txBox="1"/>
          <p:nvPr/>
        </p:nvSpPr>
        <p:spPr>
          <a:xfrm>
            <a:off x="482117" y="1556738"/>
            <a:ext cx="9001125" cy="3584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35999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HGP創英角ｺﾞｼｯｸUB" pitchFamily="50"/>
              </a:rPr>
              <a:t>5.6 Activities during Ramp-up</a:t>
            </a:r>
            <a:endParaRPr lang="en-US" sz="2000" b="1" i="0" u="none" strike="noStrike" kern="1200" cap="none" spc="0" baseline="0">
              <a:solidFill>
                <a:srgbClr val="000000"/>
              </a:solidFill>
              <a:uFillTx/>
              <a:latin typeface="Arial"/>
              <a:ea typeface="HGP創英角ｺﾞｼｯｸUB" pitchFamily="5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78FE79-60D8-35DA-3833-F6F9EAC90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17" y="2109237"/>
            <a:ext cx="9059536" cy="16766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0DFF9929-35E2-33CD-EBD0-C25C29D30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17" y="3785862"/>
            <a:ext cx="9059536" cy="69541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Speech Bubble: Rectangle 8">
            <a:extLst>
              <a:ext uri="{FF2B5EF4-FFF2-40B4-BE49-F238E27FC236}">
                <a16:creationId xmlns:a16="http://schemas.microsoft.com/office/drawing/2014/main" id="{787B97F2-6F03-2A45-15E0-D739E7F90FF0}"/>
              </a:ext>
            </a:extLst>
          </p:cNvPr>
          <p:cNvSpPr/>
          <p:nvPr/>
        </p:nvSpPr>
        <p:spPr>
          <a:xfrm>
            <a:off x="6802733" y="4873276"/>
            <a:ext cx="2883880" cy="1155737"/>
          </a:xfrm>
          <a:custGeom>
            <a:avLst>
              <a:gd name="f0" fmla="val 13747"/>
              <a:gd name="f1" fmla="val -18509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18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f21 1 f4"/>
              <a:gd name="f35" fmla="abs f22"/>
              <a:gd name="f36" fmla="abs f23"/>
              <a:gd name="f37" fmla="*/ f26 f17 1"/>
              <a:gd name="f38" fmla="*/ f27 f18 1"/>
              <a:gd name="f39" fmla="+- f34 0 f3"/>
              <a:gd name="f40" fmla="+- f35 0 f36"/>
              <a:gd name="f41" fmla="+- f36 0 f35"/>
              <a:gd name="f42" fmla="?: f23 f9 f40"/>
              <a:gd name="f43" fmla="?: f23 f40 f9"/>
              <a:gd name="f44" fmla="?: f22 f9 f41"/>
              <a:gd name="f45" fmla="?: f22 f41 f9"/>
              <a:gd name="f46" fmla="?: f19 f9 f42"/>
              <a:gd name="f47" fmla="?: f19 f9 f43"/>
              <a:gd name="f48" fmla="?: f24 f44 f9"/>
              <a:gd name="f49" fmla="?: f24 f45 f9"/>
              <a:gd name="f50" fmla="?: f25 f43 f9"/>
              <a:gd name="f51" fmla="?: f25 f42 f9"/>
              <a:gd name="f52" fmla="?: f20 f9 f45"/>
              <a:gd name="f53" fmla="?: f20 f9 f44"/>
              <a:gd name="f54" fmla="?: f46 f19 0"/>
              <a:gd name="f55" fmla="?: f46 f20 6280"/>
              <a:gd name="f56" fmla="?: f47 f19 0"/>
              <a:gd name="f57" fmla="?: f47 f20 15320"/>
              <a:gd name="f58" fmla="?: f48 f19 6280"/>
              <a:gd name="f59" fmla="?: f48 f20 21600"/>
              <a:gd name="f60" fmla="?: f49 f19 15320"/>
              <a:gd name="f61" fmla="?: f49 f20 21600"/>
              <a:gd name="f62" fmla="?: f50 f19 21600"/>
              <a:gd name="f63" fmla="?: f50 f20 15320"/>
              <a:gd name="f64" fmla="?: f51 f19 21600"/>
              <a:gd name="f65" fmla="?: f51 f20 6280"/>
              <a:gd name="f66" fmla="?: f52 f19 15320"/>
              <a:gd name="f67" fmla="?: f52 f20 0"/>
              <a:gd name="f68" fmla="?: f53 f19 6280"/>
              <a:gd name="f69" fmla="?: f53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7" y="f38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4" y="f55"/>
                </a:lnTo>
                <a:lnTo>
                  <a:pt x="f7" y="f13"/>
                </a:lnTo>
                <a:lnTo>
                  <a:pt x="f7" y="f14"/>
                </a:lnTo>
                <a:lnTo>
                  <a:pt x="f56" y="f57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58" y="f59"/>
                </a:lnTo>
                <a:lnTo>
                  <a:pt x="f13" y="f8"/>
                </a:lnTo>
                <a:lnTo>
                  <a:pt x="f14" y="f8"/>
                </a:lnTo>
                <a:lnTo>
                  <a:pt x="f60" y="f61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2" y="f63"/>
                </a:lnTo>
                <a:lnTo>
                  <a:pt x="f8" y="f14"/>
                </a:lnTo>
                <a:lnTo>
                  <a:pt x="f8" y="f13"/>
                </a:lnTo>
                <a:lnTo>
                  <a:pt x="f64" y="f65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6" y="f67"/>
                </a:lnTo>
                <a:lnTo>
                  <a:pt x="f14" y="f7"/>
                </a:lnTo>
                <a:lnTo>
                  <a:pt x="f13" y="f7"/>
                </a:lnTo>
                <a:lnTo>
                  <a:pt x="f68" y="f69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noFill/>
          <a:ln w="19046" cap="flat">
            <a:solidFill>
              <a:srgbClr val="042433"/>
            </a:solidFill>
            <a:custDash>
              <a:ds d="100000" sp="1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As a new requirement submission Ramp-up Activity Plan documents Safe Launch Control  Plan was added.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2 Document completed by supplier and submitted to Kasai UK.</a:t>
            </a:r>
          </a:p>
        </p:txBody>
      </p:sp>
      <p:pic>
        <p:nvPicPr>
          <p:cNvPr id="8" name="Picture 11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5C834407-1E82-8723-488F-76ADC066140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838944" y="216036"/>
            <a:ext cx="1987292" cy="25030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05939\Desktop\CI Advance Information\CI for 河西工業本社\KASAI新コーポレートマーク.jpg">
            <a:extLst>
              <a:ext uri="{FF2B5EF4-FFF2-40B4-BE49-F238E27FC236}">
                <a16:creationId xmlns:a16="http://schemas.microsoft.com/office/drawing/2014/main" id="{EA866970-FF93-7B2C-16AC-3610F4E793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139187" y="3028767"/>
            <a:ext cx="3913632" cy="48316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2" descr="\\Nas013\他部門共有フォルダ\他部との共有情報\新CI検討WG\KASAI GROUP VI Design System\CI_DATA\Overseas\KASAI UK\Delete dot\KASAI_UK_Corporate_name_logo.jpg">
            <a:extLst>
              <a:ext uri="{FF2B5EF4-FFF2-40B4-BE49-F238E27FC236}">
                <a16:creationId xmlns:a16="http://schemas.microsoft.com/office/drawing/2014/main" id="{2E1CF99B-5255-ACF5-05A2-8E7E6C2265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5024"/>
          <a:stretch>
            <a:fillRect/>
          </a:stretch>
        </p:blipFill>
        <p:spPr>
          <a:xfrm>
            <a:off x="4715944" y="5785171"/>
            <a:ext cx="2760116" cy="33312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170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Headings</vt:lpstr>
      <vt:lpstr>Office Theme</vt:lpstr>
      <vt:lpstr>Request for KSPQP changes for Version 8.0  May 2025</vt:lpstr>
      <vt:lpstr>Version 8 changes</vt:lpstr>
      <vt:lpstr>Version 8 Changes  </vt:lpstr>
      <vt:lpstr>Version 8 changes</vt:lpstr>
      <vt:lpstr>PowerPoint Presentation</vt:lpstr>
      <vt:lpstr>Version 8 Changes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Smith</dc:creator>
  <cp:lastModifiedBy>Stephen Spooner</cp:lastModifiedBy>
  <cp:revision>1</cp:revision>
  <dcterms:created xsi:type="dcterms:W3CDTF">2025-05-13T10:20:35Z</dcterms:created>
  <dcterms:modified xsi:type="dcterms:W3CDTF">2025-05-20T09:12:48Z</dcterms:modified>
</cp:coreProperties>
</file>