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1" r:id="rId1"/>
    <p:sldMasterId id="2147483798" r:id="rId2"/>
    <p:sldMasterId id="2147483812" r:id="rId3"/>
  </p:sldMasterIdLst>
  <p:notesMasterIdLst>
    <p:notesMasterId r:id="rId14"/>
  </p:notesMasterIdLst>
  <p:handoutMasterIdLst>
    <p:handoutMasterId r:id="rId15"/>
  </p:handoutMasterIdLst>
  <p:sldIdLst>
    <p:sldId id="1015" r:id="rId4"/>
    <p:sldId id="1016" r:id="rId5"/>
    <p:sldId id="982" r:id="rId6"/>
    <p:sldId id="1021" r:id="rId7"/>
    <p:sldId id="1017" r:id="rId8"/>
    <p:sldId id="1022" r:id="rId9"/>
    <p:sldId id="1018" r:id="rId10"/>
    <p:sldId id="1019" r:id="rId11"/>
    <p:sldId id="1020" r:id="rId12"/>
    <p:sldId id="1010" r:id="rId13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buFont typeface="Wingdings" pitchFamily="2" charset="2"/>
      <a:buChar char="l"/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Wingdings" pitchFamily="2" charset="2"/>
      <a:buChar char="l"/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Wingdings" pitchFamily="2" charset="2"/>
      <a:buChar char="l"/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Wingdings" pitchFamily="2" charset="2"/>
      <a:buChar char="l"/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Wingdings" pitchFamily="2" charset="2"/>
      <a:buChar char="l"/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>
          <p15:clr>
            <a:srgbClr val="A4A3A4"/>
          </p15:clr>
        </p15:guide>
        <p15:guide id="2" orient="horz" pos="210">
          <p15:clr>
            <a:srgbClr val="A4A3A4"/>
          </p15:clr>
        </p15:guide>
        <p15:guide id="3" orient="horz" pos="4020">
          <p15:clr>
            <a:srgbClr val="A4A3A4"/>
          </p15:clr>
        </p15:guide>
        <p15:guide id="4" orient="horz" pos="663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pos="3120">
          <p15:clr>
            <a:srgbClr val="A4A3A4"/>
          </p15:clr>
        </p15:guide>
        <p15:guide id="7" pos="5978">
          <p15:clr>
            <a:srgbClr val="A4A3A4"/>
          </p15:clr>
        </p15:guide>
        <p15:guide id="8" pos="26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9D"/>
    <a:srgbClr val="003399"/>
    <a:srgbClr val="0000C6"/>
    <a:srgbClr val="CCCCFF"/>
    <a:srgbClr val="FFFF00"/>
    <a:srgbClr val="969696"/>
    <a:srgbClr val="FFFFCC"/>
    <a:srgbClr val="FF6600"/>
    <a:srgbClr val="FF9933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1648" autoAdjust="0"/>
  </p:normalViewPr>
  <p:slideViewPr>
    <p:cSldViewPr showGuides="1">
      <p:cViewPr varScale="1">
        <p:scale>
          <a:sx n="89" d="100"/>
          <a:sy n="89" d="100"/>
        </p:scale>
        <p:origin x="1070" y="86"/>
      </p:cViewPr>
      <p:guideLst>
        <p:guide orient="horz" pos="436"/>
        <p:guide orient="horz" pos="210"/>
        <p:guide orient="horz" pos="4020"/>
        <p:guide orient="horz" pos="663"/>
        <p:guide orient="horz" pos="2160"/>
        <p:guide pos="3120"/>
        <p:guide pos="5978"/>
        <p:guide pos="262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02"/>
    </p:cViewPr>
  </p:sorterViewPr>
  <p:notesViewPr>
    <p:cSldViewPr showGuides="1">
      <p:cViewPr>
        <p:scale>
          <a:sx n="75" d="100"/>
          <a:sy n="75" d="100"/>
        </p:scale>
        <p:origin x="-1518" y="36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39" tIns="45472" rIns="90939" bIns="45472" numCol="1" anchor="t" anchorCtr="0" compatLnSpc="1">
            <a:prstTxWarp prst="textNoShape">
              <a:avLst/>
            </a:prstTxWarp>
          </a:bodyPr>
          <a:lstStyle>
            <a:lvl1pPr defTabSz="909638">
              <a:buFontTx/>
              <a:buNone/>
              <a:defRPr sz="120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39" tIns="45472" rIns="90939" bIns="45472" numCol="1" anchor="t" anchorCtr="0" compatLnSpc="1">
            <a:prstTxWarp prst="textNoShape">
              <a:avLst/>
            </a:prstTxWarp>
          </a:bodyPr>
          <a:lstStyle>
            <a:lvl1pPr algn="r" defTabSz="909638">
              <a:buFontTx/>
              <a:buNone/>
              <a:defRPr sz="120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39" tIns="45472" rIns="90939" bIns="45472" numCol="1" anchor="b" anchorCtr="0" compatLnSpc="1">
            <a:prstTxWarp prst="textNoShape">
              <a:avLst/>
            </a:prstTxWarp>
          </a:bodyPr>
          <a:lstStyle>
            <a:lvl1pPr defTabSz="909638">
              <a:buFontTx/>
              <a:buNone/>
              <a:defRPr sz="120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39" tIns="45472" rIns="90939" bIns="45472" numCol="1" anchor="b" anchorCtr="0" compatLnSpc="1">
            <a:prstTxWarp prst="textNoShape">
              <a:avLst/>
            </a:prstTxWarp>
          </a:bodyPr>
          <a:lstStyle>
            <a:lvl1pPr algn="r" defTabSz="909638">
              <a:buFontTx/>
              <a:buNone/>
              <a:defRPr sz="120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A864D69A-C9B3-449E-B3B5-A164DC893B0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86076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86" tIns="45441" rIns="90886" bIns="45441" numCol="1" anchor="t" anchorCtr="0" compatLnSpc="1">
            <a:prstTxWarp prst="textNoShape">
              <a:avLst/>
            </a:prstTxWarp>
          </a:bodyPr>
          <a:lstStyle>
            <a:lvl1pPr defTabSz="909638">
              <a:spcBef>
                <a:spcPct val="50000"/>
              </a:spcBef>
              <a:buFontTx/>
              <a:buNone/>
              <a:defRPr sz="120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87775" y="0"/>
            <a:ext cx="2951163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86" tIns="45441" rIns="90886" bIns="45441" numCol="1" anchor="t" anchorCtr="0" compatLnSpc="1">
            <a:prstTxWarp prst="textNoShape">
              <a:avLst/>
            </a:prstTxWarp>
          </a:bodyPr>
          <a:lstStyle>
            <a:lvl1pPr algn="r" defTabSz="909638">
              <a:spcBef>
                <a:spcPct val="50000"/>
              </a:spcBef>
              <a:buFontTx/>
              <a:buNone/>
              <a:defRPr sz="120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8975" y="758825"/>
            <a:ext cx="5367338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02175"/>
            <a:ext cx="4922838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86" tIns="45441" rIns="90886" bIns="454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5938"/>
            <a:ext cx="295275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86" tIns="45441" rIns="90886" bIns="45441" numCol="1" anchor="b" anchorCtr="0" compatLnSpc="1">
            <a:prstTxWarp prst="textNoShape">
              <a:avLst/>
            </a:prstTxWarp>
          </a:bodyPr>
          <a:lstStyle>
            <a:lvl1pPr defTabSz="909638">
              <a:spcBef>
                <a:spcPct val="50000"/>
              </a:spcBef>
              <a:buFontTx/>
              <a:buNone/>
              <a:defRPr sz="120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7775" y="9405938"/>
            <a:ext cx="295116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86" tIns="45441" rIns="90886" bIns="45441" numCol="1" anchor="b" anchorCtr="0" compatLnSpc="1">
            <a:prstTxWarp prst="textNoShape">
              <a:avLst/>
            </a:prstTxWarp>
          </a:bodyPr>
          <a:lstStyle>
            <a:lvl1pPr algn="r" defTabSz="909638">
              <a:spcBef>
                <a:spcPct val="50000"/>
              </a:spcBef>
              <a:buFontTx/>
              <a:buNone/>
              <a:defRPr sz="120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317B2F1-5C7F-48BD-B974-29D991A08A4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93221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17B2F1-5C7F-48BD-B974-29D991A08A46}" type="slidenum">
              <a:rPr lang="en-US" altLang="ja-JP" smtClean="0"/>
              <a:pPr>
                <a:defRPr/>
              </a:pPr>
              <a:t>0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0734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415926" y="3425396"/>
            <a:ext cx="9074150" cy="3607"/>
          </a:xfrm>
          <a:prstGeom prst="line">
            <a:avLst/>
          </a:prstGeom>
          <a:noFill/>
          <a:ln w="44450" cap="rnd">
            <a:solidFill>
              <a:srgbClr val="00479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ja-JP" altLang="en-US">
              <a:ln w="57150">
                <a:solidFill>
                  <a:schemeClr val="tx1"/>
                </a:solidFill>
              </a:ln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235" y="389823"/>
            <a:ext cx="2448841" cy="30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189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2" y="1600206"/>
            <a:ext cx="8915401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652B1-6890-4789-AB03-72BA56A1E88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631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4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4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BDFE1-43AA-4F9C-89C7-8CD343D4427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47025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95302" y="1600206"/>
            <a:ext cx="8915401" cy="4525963"/>
          </a:xfrm>
          <a:prstGeom prst="rect">
            <a:avLst/>
          </a:prstGeo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7E43C-A29F-4CFD-9072-4BE1882DD4D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91894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007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-15552" y="-19722"/>
            <a:ext cx="9921552" cy="344872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rnd" cmpd="sng" algn="ctr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7" name="Picture 2" descr="C:\Users\105939\Desktop\CI Advance Information\CI for 河西工業本社\KASAI新コーポレートマーク.jp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35449" y="2831559"/>
            <a:ext cx="2802410" cy="345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105939\Desktop\CI Advance Information\CI for 河西工業本社\河西工業和名横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03986" y="3716338"/>
            <a:ext cx="2665336" cy="277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410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525B5-3455-4D24-ABE8-22EA5ED121C1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70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7247D-9421-4ABC-8751-638047DE6C9C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025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ACFE-295D-4E56-A482-E2A449FFA1BE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6674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46FDE-633D-4F74-8B66-EE005AEDA8E2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547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B7700-771F-4B1E-95A5-C91B82854FBA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79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2" y="1600206"/>
            <a:ext cx="8915401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525B5-3455-4D24-ABE8-22EA5ED121C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07633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06E0C-9DE9-4D34-82DA-E773F9CF7DD1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390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05595-35EC-4E2C-9EAF-49DEC1E0CFD7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1493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A3852-D05F-4D4E-A971-2D73E3A9B5A6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6511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652B1-6890-4789-AB03-72BA56A1E883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16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BDFE1-43AA-4F9C-89C7-8CD343D44277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448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639888" y="5085184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7E43C-A29F-4CFD-9072-4BE1882DD4DB}" type="slidenum">
              <a:rPr lang="en-US" altLang="ja-JP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503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415926" y="3425396"/>
            <a:ext cx="9074150" cy="3607"/>
          </a:xfrm>
          <a:prstGeom prst="line">
            <a:avLst/>
          </a:prstGeom>
          <a:noFill/>
          <a:ln w="44450" cap="rnd">
            <a:solidFill>
              <a:srgbClr val="00479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ja-JP" altLang="en-US">
              <a:ln w="57150"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pic>
        <p:nvPicPr>
          <p:cNvPr id="4" name="Picture 2" descr="C:\Users\105939\Desktop\CI Advance Information\CI for 河西工業本社\KASAI新コーポレートマーク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1234" y="368232"/>
            <a:ext cx="2448843" cy="30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4191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2" y="1600206"/>
            <a:ext cx="8915401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525B5-3455-4D24-ABE8-22EA5ED121C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958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7247D-9421-4ABC-8751-638047DE6C9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9002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6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ACFE-295D-4E56-A482-E2A449FFA1B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0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7247D-9421-4ABC-8751-638047DE6C9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326406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46FDE-633D-4F74-8B66-EE005AEDA8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8598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B7700-771F-4B1E-95A5-C91B82854FB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0252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06E0C-9DE9-4D34-82DA-E773F9CF7D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6843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3" y="273056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05595-35EC-4E2C-9EAF-49DEC1E0CFD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540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A3852-D05F-4D4E-A971-2D73E3A9B5A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260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2" y="1600206"/>
            <a:ext cx="8915401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652B1-6890-4789-AB03-72BA56A1E8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8113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4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4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BDFE1-43AA-4F9C-89C7-8CD343D4427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568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95302" y="1600206"/>
            <a:ext cx="8915401" cy="4525963"/>
          </a:xfrm>
          <a:prstGeom prst="rect">
            <a:avLst/>
          </a:prstGeo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7E43C-A29F-4CFD-9072-4BE1882DD4D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5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6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ACFE-295D-4E56-A482-E2A449FFA1B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9588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46FDE-633D-4F74-8B66-EE005AEDA8E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8072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B7700-771F-4B1E-95A5-C91B82854FB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23918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06E0C-9DE9-4D34-82DA-E773F9CF7DD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46494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3" y="273056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05595-35EC-4E2C-9EAF-49DEC1E0CFD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1286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72484" y="5373216"/>
            <a:ext cx="23114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A3852-D05F-4D4E-A971-2D73E3A9B5A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0589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 userDrawn="1"/>
        </p:nvSpPr>
        <p:spPr bwMode="auto">
          <a:xfrm>
            <a:off x="-30871" y="6544764"/>
            <a:ext cx="9936874" cy="34073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ja-JP" sz="1600" dirty="0">
                <a:solidFill>
                  <a:schemeClr val="bg1"/>
                </a:solidFill>
                <a:latin typeface="HGP創英角ｺﾞｼｯｸUB" pitchFamily="50" charset="-128"/>
              </a:rPr>
              <a:t>  </a:t>
            </a:r>
            <a:r>
              <a:rPr lang="en-US" altLang="ja-JP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KASAI Confidential</a:t>
            </a:r>
          </a:p>
        </p:txBody>
      </p:sp>
      <p:sp>
        <p:nvSpPr>
          <p:cNvPr id="1410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4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auto">
          <a:xfrm>
            <a:off x="1639891" y="6578600"/>
            <a:ext cx="66976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n-US" altLang="ja-JP" sz="1200" dirty="0">
                <a:ea typeface="ＭＳ Ｐゴシック" pitchFamily="50" charset="-128"/>
              </a:rPr>
              <a:t>Copyright (C) 2016 KASAI KOGYO CO.,LTD. All Rights Reserved.</a:t>
            </a:r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200028" y="188913"/>
            <a:ext cx="7993063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ja-JP" altLang="ja-JP" sz="2800" b="1">
              <a:ea typeface="ＭＳ Ｐゴシック" pitchFamily="50" charset="-128"/>
            </a:endParaRPr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415926" y="836613"/>
            <a:ext cx="9074150" cy="0"/>
          </a:xfrm>
          <a:prstGeom prst="line">
            <a:avLst/>
          </a:prstGeom>
          <a:noFill/>
          <a:ln w="44450" cap="rnd">
            <a:solidFill>
              <a:srgbClr val="00479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" name="スライド番号プレースホルダー 2"/>
          <p:cNvSpPr txBox="1">
            <a:spLocks/>
          </p:cNvSpPr>
          <p:nvPr userDrawn="1"/>
        </p:nvSpPr>
        <p:spPr>
          <a:xfrm>
            <a:off x="7594600" y="6548695"/>
            <a:ext cx="2311400" cy="336803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pPr algn="r">
              <a:buNone/>
              <a:defRPr/>
            </a:pPr>
            <a:fld id="{B77B7700-771F-4B1E-95A5-C91B82854FBA}" type="slidenum">
              <a:rPr lang="en-US" altLang="ja-JP" sz="1400" smtClean="0">
                <a:solidFill>
                  <a:schemeClr val="bg1"/>
                </a:solidFill>
              </a:rPr>
              <a:pPr algn="r">
                <a:buNone/>
                <a:defRPr/>
              </a:pPr>
              <a:t>‹#›</a:t>
            </a:fld>
            <a:endParaRPr lang="en-US" altLang="ja-JP" sz="1400" dirty="0">
              <a:solidFill>
                <a:schemeClr val="bg1"/>
              </a:solidFill>
            </a:endParaRPr>
          </a:p>
        </p:txBody>
      </p:sp>
      <p:pic>
        <p:nvPicPr>
          <p:cNvPr id="11" name="図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762" y="400684"/>
            <a:ext cx="1595245" cy="196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 bwMode="auto">
          <a:xfrm>
            <a:off x="0" y="6453188"/>
            <a:ext cx="9906322" cy="404812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rnd" cmpd="sng" algn="ctr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41005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6504" y="6498434"/>
            <a:ext cx="23114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>
                <a:solidFill>
                  <a:schemeClr val="bg1"/>
                </a:solidFill>
                <a:ea typeface="+mn-ea"/>
              </a:defRPr>
            </a:lvl1pPr>
          </a:lstStyle>
          <a:p>
            <a:pPr>
              <a:defRPr/>
            </a:pPr>
            <a:fld id="{CBBCE1A8-3C3F-49CE-9C42-4A2B0A704CF0}" type="slidenum">
              <a:rPr lang="en-US" altLang="ja-JP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auto">
          <a:xfrm>
            <a:off x="1969608" y="6520328"/>
            <a:ext cx="597758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n-US" altLang="ja-JP" sz="1200" b="1" dirty="0">
                <a:solidFill>
                  <a:srgbClr val="FFFFFF"/>
                </a:solidFill>
                <a:ea typeface="ＭＳ Ｐゴシック" pitchFamily="50" charset="-128"/>
              </a:rPr>
              <a:t>Copyright (C) 2016 KASAI KOGYO CO.,LTD. All Rights Reserved.</a:t>
            </a:r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200025" y="188913"/>
            <a:ext cx="7993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ja-JP" altLang="ja-JP" sz="2800" b="1">
              <a:solidFill>
                <a:srgbClr val="000000"/>
              </a:solidFill>
              <a:ea typeface="ＭＳ Ｐゴシック" pitchFamily="50" charset="-128"/>
            </a:endParaRPr>
          </a:p>
        </p:txBody>
      </p:sp>
      <p:cxnSp>
        <p:nvCxnSpPr>
          <p:cNvPr id="6" name="直線コネクタ 5"/>
          <p:cNvCxnSpPr/>
          <p:nvPr userDrawn="1"/>
        </p:nvCxnSpPr>
        <p:spPr bwMode="auto">
          <a:xfrm>
            <a:off x="273050" y="995143"/>
            <a:ext cx="9359900" cy="0"/>
          </a:xfrm>
          <a:prstGeom prst="line">
            <a:avLst/>
          </a:prstGeom>
          <a:noFill/>
          <a:ln w="76200" cap="rnd" cmpd="sng" algn="ctr">
            <a:solidFill>
              <a:srgbClr val="00479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1915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 userDrawn="1"/>
        </p:nvSpPr>
        <p:spPr bwMode="auto">
          <a:xfrm>
            <a:off x="-30871" y="6544764"/>
            <a:ext cx="9936874" cy="34073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ja-JP" sz="1600" dirty="0">
                <a:solidFill>
                  <a:srgbClr val="FFFFFF"/>
                </a:solidFill>
                <a:latin typeface="HGP創英角ｺﾞｼｯｸUB" pitchFamily="50" charset="-128"/>
              </a:rPr>
              <a:t>  </a:t>
            </a:r>
            <a:r>
              <a:rPr lang="en-US" altLang="ja-JP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KASAI Confidential</a:t>
            </a:r>
          </a:p>
        </p:txBody>
      </p:sp>
      <p:sp>
        <p:nvSpPr>
          <p:cNvPr id="1410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4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auto">
          <a:xfrm>
            <a:off x="1639891" y="6578600"/>
            <a:ext cx="66976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n-US" altLang="ja-JP" sz="1200" dirty="0">
                <a:solidFill>
                  <a:srgbClr val="000000"/>
                </a:solidFill>
                <a:ea typeface="ＭＳ Ｐゴシック" pitchFamily="50" charset="-128"/>
              </a:rPr>
              <a:t>Copyright (C) 2016 KASAI KOGYO CO.,LTD. All Rights Reserved.</a:t>
            </a:r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200028" y="188913"/>
            <a:ext cx="7993063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ja-JP" altLang="ja-JP" sz="2800" b="1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415926" y="836613"/>
            <a:ext cx="9074150" cy="0"/>
          </a:xfrm>
          <a:prstGeom prst="line">
            <a:avLst/>
          </a:prstGeom>
          <a:noFill/>
          <a:ln w="44450" cap="rnd">
            <a:solidFill>
              <a:srgbClr val="00479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ー 2"/>
          <p:cNvSpPr txBox="1">
            <a:spLocks/>
          </p:cNvSpPr>
          <p:nvPr userDrawn="1"/>
        </p:nvSpPr>
        <p:spPr>
          <a:xfrm>
            <a:off x="7594600" y="6548695"/>
            <a:ext cx="2311400" cy="336803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pPr algn="r">
              <a:buFont typeface="Wingdings" pitchFamily="2" charset="2"/>
              <a:buNone/>
              <a:defRPr/>
            </a:pPr>
            <a:fld id="{B77B7700-771F-4B1E-95A5-C91B82854FBA}" type="slidenum">
              <a:rPr lang="en-US" altLang="ja-JP" sz="1400" smtClean="0">
                <a:solidFill>
                  <a:srgbClr val="FFFFFF"/>
                </a:solidFill>
              </a:rPr>
              <a:pPr algn="r">
                <a:buFont typeface="Wingdings" pitchFamily="2" charset="2"/>
                <a:buNone/>
                <a:defRPr/>
              </a:pPr>
              <a:t>‹#›</a:t>
            </a:fld>
            <a:endParaRPr lang="en-US" altLang="ja-JP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6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kspqp.kasai-uk.com:8443/ASG/SPPS/matrix_refs/3/3.2.html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13"/>
          <p:cNvSpPr>
            <a:spLocks noChangeArrowheads="1"/>
          </p:cNvSpPr>
          <p:nvPr/>
        </p:nvSpPr>
        <p:spPr bwMode="auto">
          <a:xfrm>
            <a:off x="0" y="5913016"/>
            <a:ext cx="9906000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ja-JP" sz="24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itchFamily="50" charset="-128"/>
              </a:rPr>
              <a:t>February, 2024</a:t>
            </a:r>
            <a:endParaRPr lang="en-US" altLang="ja-JP" sz="2400" b="1" dirty="0">
              <a:solidFill>
                <a:schemeClr val="tx1">
                  <a:lumMod val="65000"/>
                  <a:lumOff val="35000"/>
                </a:schemeClr>
              </a:solidFill>
              <a:ea typeface="ＭＳ Ｐゴシック" pitchFamily="50" charset="-128"/>
            </a:endParaRPr>
          </a:p>
        </p:txBody>
      </p:sp>
      <p:sp>
        <p:nvSpPr>
          <p:cNvPr id="7" name="Rectangle 12"/>
          <p:cNvSpPr txBox="1">
            <a:spLocks noChangeArrowheads="1"/>
          </p:cNvSpPr>
          <p:nvPr/>
        </p:nvSpPr>
        <p:spPr bwMode="auto">
          <a:xfrm>
            <a:off x="-159568" y="2276301"/>
            <a:ext cx="9906000" cy="115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3200" b="1" kern="0" dirty="0">
                <a:solidFill>
                  <a:schemeClr val="tx1"/>
                </a:solidFill>
                <a:ea typeface="HGP創英角ｺﾞｼｯｸUB" pitchFamily="50" charset="-128"/>
              </a:rPr>
              <a:t>KSPQP Version 7</a:t>
            </a:r>
          </a:p>
        </p:txBody>
      </p:sp>
      <p:pic>
        <p:nvPicPr>
          <p:cNvPr id="5" name="Picture 2" descr="\\Nas013\他部門共有フォルダ\他部との共有情報\新CI検討WG\KASAI GROUP VI Design System\CI_DATA\Overseas\KASAI UK\Delete dot\KASAI_UK_Corporate_name_logo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024"/>
          <a:stretch/>
        </p:blipFill>
        <p:spPr bwMode="auto">
          <a:xfrm>
            <a:off x="3566919" y="5454208"/>
            <a:ext cx="2760112" cy="333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57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105939\Desktop\CI Advance Information\CI for 河西工業本社\KASAI新コーポレートマーク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95190" y="3161859"/>
            <a:ext cx="3913634" cy="48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\\Nas013\他部門共有フォルダ\他部との共有情報\新CI検討WG\KASAI GROUP VI Design System\CI_DATA\Overseas\KASAI UK\Delete dot\KASAI_UK_Corporate_name_logo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024"/>
          <a:stretch/>
        </p:blipFill>
        <p:spPr bwMode="auto">
          <a:xfrm>
            <a:off x="3572944" y="5805264"/>
            <a:ext cx="2760112" cy="333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841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03AC61-4C15-40E5-B146-878031B6A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880" y="764704"/>
            <a:ext cx="9236240" cy="5411544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Version 7 changes</a:t>
            </a:r>
          </a:p>
        </p:txBody>
      </p:sp>
      <p:sp>
        <p:nvSpPr>
          <p:cNvPr id="7" name="Rounded Rectangular Callout 4">
            <a:extLst>
              <a:ext uri="{FF2B5EF4-FFF2-40B4-BE49-F238E27FC236}">
                <a16:creationId xmlns:a16="http://schemas.microsoft.com/office/drawing/2014/main" id="{0705803A-AEF9-4F2D-B3C8-742123C7DA95}"/>
              </a:ext>
            </a:extLst>
          </p:cNvPr>
          <p:cNvSpPr/>
          <p:nvPr/>
        </p:nvSpPr>
        <p:spPr bwMode="auto">
          <a:xfrm>
            <a:off x="7257256" y="4509120"/>
            <a:ext cx="1944216" cy="936104"/>
          </a:xfrm>
          <a:prstGeom prst="wedgeRoundRectCallout">
            <a:avLst>
              <a:gd name="adj1" fmla="val -103879"/>
              <a:gd name="adj2" fmla="val 55599"/>
              <a:gd name="adj3" fmla="val 16667"/>
            </a:avLst>
          </a:prstGeom>
          <a:noFill/>
          <a:ln w="635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1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創英角ｺﾞｼｯｸUB" pitchFamily="50" charset="-128"/>
              </a:rPr>
              <a:t>Click Icon to access change information</a:t>
            </a:r>
          </a:p>
        </p:txBody>
      </p:sp>
    </p:spTree>
    <p:extLst>
      <p:ext uri="{BB962C8B-B14F-4D97-AF65-F5344CB8AC3E}">
        <p14:creationId xmlns:p14="http://schemas.microsoft.com/office/powerpoint/2010/main" val="148510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1118B78-FAA9-47AE-9B32-701781679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Image to show Rev page / History page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1D50A0-85E9-43A0-B8DC-AE384277B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880" y="764704"/>
            <a:ext cx="9236240" cy="5411544"/>
          </a:xfrm>
          <a:prstGeom prst="rect">
            <a:avLst/>
          </a:prstGeom>
        </p:spPr>
      </p:pic>
      <p:sp>
        <p:nvSpPr>
          <p:cNvPr id="4" name="Rounded Rectangular Callout 4">
            <a:extLst>
              <a:ext uri="{FF2B5EF4-FFF2-40B4-BE49-F238E27FC236}">
                <a16:creationId xmlns:a16="http://schemas.microsoft.com/office/drawing/2014/main" id="{920F436D-51C1-404C-B0C4-40E3F924A860}"/>
              </a:ext>
            </a:extLst>
          </p:cNvPr>
          <p:cNvSpPr/>
          <p:nvPr/>
        </p:nvSpPr>
        <p:spPr bwMode="auto">
          <a:xfrm>
            <a:off x="7961784" y="1556792"/>
            <a:ext cx="1448914" cy="504056"/>
          </a:xfrm>
          <a:prstGeom prst="wedgeRoundRectCallout">
            <a:avLst>
              <a:gd name="adj1" fmla="val -104565"/>
              <a:gd name="adj2" fmla="val 67430"/>
              <a:gd name="adj3" fmla="val 16667"/>
            </a:avLst>
          </a:prstGeom>
          <a:noFill/>
          <a:ln w="635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1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創英角ｺﾞｼｯｸUB" pitchFamily="50" charset="-128"/>
              </a:rPr>
              <a:t>Revision History link added</a:t>
            </a:r>
          </a:p>
        </p:txBody>
      </p:sp>
    </p:spTree>
    <p:extLst>
      <p:ext uri="{BB962C8B-B14F-4D97-AF65-F5344CB8AC3E}">
        <p14:creationId xmlns:p14="http://schemas.microsoft.com/office/powerpoint/2010/main" val="224677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9">
            <a:extLst>
              <a:ext uri="{FF2B5EF4-FFF2-40B4-BE49-F238E27FC236}">
                <a16:creationId xmlns:a16="http://schemas.microsoft.com/office/drawing/2014/main" id="{7C9D975A-50B6-4CE0-B79E-E8ACB7AE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</p:spPr>
        <p:txBody>
          <a:bodyPr/>
          <a:lstStyle/>
          <a:p>
            <a:pPr algn="l"/>
            <a:r>
              <a:rPr lang="en-GB" dirty="0"/>
              <a:t>Version 7 changes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928D7EFF-DC17-4FCF-BF51-6F0BEC66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4" y="1052513"/>
            <a:ext cx="9074151" cy="369332"/>
          </a:xfrm>
          <a:prstGeom prst="rect">
            <a:avLst/>
          </a:prstGeom>
          <a:solidFill>
            <a:schemeClr val="accent6">
              <a:lumMod val="20000"/>
              <a:lumOff val="80000"/>
              <a:alpha val="50195"/>
            </a:schemeClr>
          </a:solidFill>
          <a:ln>
            <a:noFill/>
          </a:ln>
          <a:effectLst/>
        </p:spPr>
        <p:txBody>
          <a:bodyPr wrap="square"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ja-JP" sz="2400" dirty="0">
                <a:solidFill>
                  <a:srgbClr val="0000C6"/>
                </a:solidFill>
              </a:rPr>
              <a:t>■</a:t>
            </a:r>
            <a:r>
              <a:rPr lang="en-US" altLang="ja-JP" sz="2400" dirty="0"/>
              <a:t> </a:t>
            </a:r>
            <a:r>
              <a:rPr lang="en-US" altLang="ja-JP" sz="2400" b="1" dirty="0"/>
              <a:t>3. POJECT MANAGEMENT</a:t>
            </a: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6DE13D85-365F-4205-A4D4-9344F2943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0" y="1556742"/>
            <a:ext cx="9001125" cy="358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635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GB" b="1" i="0" dirty="0"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3.2 Project Planning and Production Preparation Monitoring</a:t>
            </a:r>
            <a:endParaRPr lang="ja-JP" altLang="en-US" b="1" dirty="0"/>
          </a:p>
        </p:txBody>
      </p:sp>
      <p:sp>
        <p:nvSpPr>
          <p:cNvPr id="13" name="Rounded Rectangular Callout 4">
            <a:extLst>
              <a:ext uri="{FF2B5EF4-FFF2-40B4-BE49-F238E27FC236}">
                <a16:creationId xmlns:a16="http://schemas.microsoft.com/office/drawing/2014/main" id="{201A98D8-A27C-4FBF-976D-4959E550F4B8}"/>
              </a:ext>
            </a:extLst>
          </p:cNvPr>
          <p:cNvSpPr/>
          <p:nvPr/>
        </p:nvSpPr>
        <p:spPr bwMode="auto">
          <a:xfrm>
            <a:off x="4890012" y="5445224"/>
            <a:ext cx="2799292" cy="720080"/>
          </a:xfrm>
          <a:prstGeom prst="wedgeRoundRectCallout">
            <a:avLst>
              <a:gd name="adj1" fmla="val 73238"/>
              <a:gd name="adj2" fmla="val -165446"/>
              <a:gd name="adj3" fmla="val 16667"/>
            </a:avLst>
          </a:prstGeom>
          <a:noFill/>
          <a:ln w="635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GB" sz="1200" dirty="0"/>
              <a:t>As a new requirement submission of PCP document(s) was added for Phase 3, Phase 4 and Phase 5.</a:t>
            </a:r>
            <a:endParaRPr kumimoji="1" lang="en-GB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0F2CC9-8339-4C74-8895-0CB695E456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946" y="1915238"/>
            <a:ext cx="8764132" cy="273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841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D6B033A-72A8-44F3-8E3E-35D5A497F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345" y="2167780"/>
            <a:ext cx="9464563" cy="3133478"/>
          </a:xfrm>
          <a:prstGeom prst="rect">
            <a:avLst/>
          </a:prstGeom>
        </p:spPr>
      </p:pic>
      <p:sp>
        <p:nvSpPr>
          <p:cNvPr id="6" name="Title 9">
            <a:extLst>
              <a:ext uri="{FF2B5EF4-FFF2-40B4-BE49-F238E27FC236}">
                <a16:creationId xmlns:a16="http://schemas.microsoft.com/office/drawing/2014/main" id="{7C9D975A-50B6-4CE0-B79E-E8ACB7AE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</p:spPr>
        <p:txBody>
          <a:bodyPr/>
          <a:lstStyle/>
          <a:p>
            <a:pPr algn="l"/>
            <a:r>
              <a:rPr lang="en-GB" dirty="0"/>
              <a:t>Version 7 changes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928D7EFF-DC17-4FCF-BF51-6F0BEC66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4" y="1052513"/>
            <a:ext cx="9074151" cy="369332"/>
          </a:xfrm>
          <a:prstGeom prst="rect">
            <a:avLst/>
          </a:prstGeom>
          <a:solidFill>
            <a:schemeClr val="accent6">
              <a:lumMod val="20000"/>
              <a:lumOff val="80000"/>
              <a:alpha val="50195"/>
            </a:schemeClr>
          </a:solidFill>
          <a:ln>
            <a:noFill/>
          </a:ln>
          <a:effectLst/>
        </p:spPr>
        <p:txBody>
          <a:bodyPr wrap="square"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ja-JP" sz="2400" dirty="0">
                <a:solidFill>
                  <a:srgbClr val="0000C6"/>
                </a:solidFill>
              </a:rPr>
              <a:t>■</a:t>
            </a:r>
            <a:r>
              <a:rPr lang="en-US" altLang="ja-JP" sz="2400" dirty="0"/>
              <a:t> </a:t>
            </a:r>
            <a:r>
              <a:rPr lang="en-US" altLang="ja-JP" sz="2400" b="1" dirty="0"/>
              <a:t>5.0 MANUFACTURING PROCESS DEVELOPMENT</a:t>
            </a: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6DE13D85-365F-4205-A4D4-9344F2943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0" y="1556742"/>
            <a:ext cx="9001125" cy="358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635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GB" altLang="ja-JP" b="1" dirty="0"/>
              <a:t>5.1 &amp; 5.2 Manufacturing Process design.</a:t>
            </a:r>
            <a:endParaRPr lang="ja-JP" altLang="en-US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B68D6A-CA29-4899-9935-E18B87157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1" y="3536899"/>
            <a:ext cx="225348" cy="1991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3DC7ED-7355-4CC4-BA33-954A40386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4016324"/>
            <a:ext cx="225348" cy="1991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93C530F-E3BC-4AA7-A4C6-89236304E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2211" y="2841675"/>
            <a:ext cx="347325" cy="306939"/>
          </a:xfrm>
          <a:prstGeom prst="rect">
            <a:avLst/>
          </a:prstGeom>
        </p:spPr>
      </p:pic>
      <p:sp>
        <p:nvSpPr>
          <p:cNvPr id="13" name="Rounded Rectangular Callout 4">
            <a:extLst>
              <a:ext uri="{FF2B5EF4-FFF2-40B4-BE49-F238E27FC236}">
                <a16:creationId xmlns:a16="http://schemas.microsoft.com/office/drawing/2014/main" id="{201A98D8-A27C-4FBF-976D-4959E550F4B8}"/>
              </a:ext>
            </a:extLst>
          </p:cNvPr>
          <p:cNvSpPr/>
          <p:nvPr/>
        </p:nvSpPr>
        <p:spPr bwMode="auto">
          <a:xfrm>
            <a:off x="5745088" y="5373216"/>
            <a:ext cx="1944216" cy="1080120"/>
          </a:xfrm>
          <a:prstGeom prst="wedgeRoundRectCallout">
            <a:avLst>
              <a:gd name="adj1" fmla="val -75192"/>
              <a:gd name="adj2" fmla="val -205908"/>
              <a:gd name="adj3" fmla="val 16667"/>
            </a:avLst>
          </a:prstGeom>
          <a:noFill/>
          <a:ln w="635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GB" sz="1200" dirty="0"/>
              <a:t>Examples of completed documents added into PFMEA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1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創英角ｺﾞｼｯｸUB" pitchFamily="50" charset="-128"/>
              </a:rPr>
              <a:t>Control Plan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GB" sz="1200" dirty="0"/>
              <a:t>Process Flow Chart</a:t>
            </a:r>
            <a:endParaRPr kumimoji="1" lang="en-GB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509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FD839-E4DD-4CBD-9ED0-45592F6CD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260648"/>
            <a:ext cx="8915401" cy="599040"/>
          </a:xfrm>
        </p:spPr>
        <p:txBody>
          <a:bodyPr/>
          <a:lstStyle/>
          <a:p>
            <a:pPr algn="l"/>
            <a:r>
              <a:rPr lang="en-GB" sz="2400" dirty="0"/>
              <a:t>Version 7 changes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79AE63B-FF2F-4887-9E8D-EFBE8AC19562}"/>
              </a:ext>
            </a:extLst>
          </p:cNvPr>
          <p:cNvGrpSpPr/>
          <p:nvPr/>
        </p:nvGrpSpPr>
        <p:grpSpPr>
          <a:xfrm>
            <a:off x="1496616" y="2590683"/>
            <a:ext cx="4801270" cy="838317"/>
            <a:chOff x="1064568" y="1700808"/>
            <a:chExt cx="4801270" cy="83831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182E4D3-D016-4481-B053-578A440524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4568" y="1700808"/>
              <a:ext cx="4801270" cy="838317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3E3D19E-99EA-4BA8-97D9-1A3D7A8E2E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25008" y="2119966"/>
              <a:ext cx="247685" cy="28579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125F29-CCB4-4816-B577-95B93E2E0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57962" y="2143495"/>
              <a:ext cx="238158" cy="238158"/>
            </a:xfrm>
            <a:prstGeom prst="rect">
              <a:avLst/>
            </a:prstGeom>
          </p:spPr>
        </p:pic>
      </p:grpSp>
      <p:sp>
        <p:nvSpPr>
          <p:cNvPr id="10" name="Text Box 10">
            <a:extLst>
              <a:ext uri="{FF2B5EF4-FFF2-40B4-BE49-F238E27FC236}">
                <a16:creationId xmlns:a16="http://schemas.microsoft.com/office/drawing/2014/main" id="{9341B2E7-C118-4C40-A74A-AFFCAD6D9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4" y="1052513"/>
            <a:ext cx="9074151" cy="369332"/>
          </a:xfrm>
          <a:prstGeom prst="rect">
            <a:avLst/>
          </a:prstGeom>
          <a:solidFill>
            <a:schemeClr val="accent6">
              <a:lumMod val="20000"/>
              <a:lumOff val="80000"/>
              <a:alpha val="50195"/>
            </a:schemeClr>
          </a:solidFill>
          <a:ln>
            <a:noFill/>
          </a:ln>
          <a:effectLst/>
        </p:spPr>
        <p:txBody>
          <a:bodyPr wrap="square"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ja-JP" sz="2400" dirty="0">
                <a:solidFill>
                  <a:srgbClr val="0000C6"/>
                </a:solidFill>
              </a:rPr>
              <a:t>■</a:t>
            </a:r>
            <a:r>
              <a:rPr lang="en-US" altLang="ja-JP" sz="2400" dirty="0"/>
              <a:t> </a:t>
            </a:r>
            <a:r>
              <a:rPr lang="en-US" altLang="ja-JP" sz="2400" b="1" dirty="0"/>
              <a:t>5.0 MANUFACTURING PROCESS DEVELOPMENT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8B04D2AB-C83D-4952-839E-14358716C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0" y="1556742"/>
            <a:ext cx="9001125" cy="358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635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lnSpc>
                <a:spcPct val="130000"/>
              </a:lnSpc>
              <a:buNone/>
            </a:pPr>
            <a:r>
              <a:rPr lang="en-GB" altLang="ja-JP" b="1" dirty="0"/>
              <a:t>5.4 Process Capability Study and Improvement </a:t>
            </a:r>
            <a:endParaRPr lang="ja-JP" altLang="en-US" b="1" dirty="0"/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6D330669-DE21-4A7E-ACE7-53422EC01472}"/>
              </a:ext>
            </a:extLst>
          </p:cNvPr>
          <p:cNvSpPr/>
          <p:nvPr/>
        </p:nvSpPr>
        <p:spPr bwMode="auto">
          <a:xfrm>
            <a:off x="7257256" y="2349294"/>
            <a:ext cx="1800200" cy="1702594"/>
          </a:xfrm>
          <a:prstGeom prst="wedgeRoundRectCallout">
            <a:avLst>
              <a:gd name="adj1" fmla="val -103244"/>
              <a:gd name="adj2" fmla="val -1521"/>
              <a:gd name="adj3" fmla="val 16667"/>
            </a:avLst>
          </a:prstGeom>
          <a:noFill/>
          <a:ln w="635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1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創英角ｺﾞｼｯｸUB" pitchFamily="50" charset="-128"/>
              </a:rPr>
              <a:t>Blank Excel Sheet &amp; Example of a completed PCSR added</a:t>
            </a:r>
          </a:p>
        </p:txBody>
      </p:sp>
    </p:spTree>
    <p:extLst>
      <p:ext uri="{BB962C8B-B14F-4D97-AF65-F5344CB8AC3E}">
        <p14:creationId xmlns:p14="http://schemas.microsoft.com/office/powerpoint/2010/main" val="2324556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30EF33-3753-4E18-B855-CD97ED332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89" y="2191254"/>
            <a:ext cx="9304826" cy="2149026"/>
          </a:xfrm>
          <a:prstGeom prst="rect">
            <a:avLst/>
          </a:prstGeom>
        </p:spPr>
      </p:pic>
      <p:sp>
        <p:nvSpPr>
          <p:cNvPr id="6" name="Title 9">
            <a:extLst>
              <a:ext uri="{FF2B5EF4-FFF2-40B4-BE49-F238E27FC236}">
                <a16:creationId xmlns:a16="http://schemas.microsoft.com/office/drawing/2014/main" id="{7C9D975A-50B6-4CE0-B79E-E8ACB7AE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</p:spPr>
        <p:txBody>
          <a:bodyPr/>
          <a:lstStyle/>
          <a:p>
            <a:pPr algn="l"/>
            <a:r>
              <a:rPr lang="en-GB" dirty="0"/>
              <a:t>Version 7 changes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928D7EFF-DC17-4FCF-BF51-6F0BEC66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4" y="1052513"/>
            <a:ext cx="9074151" cy="369332"/>
          </a:xfrm>
          <a:prstGeom prst="rect">
            <a:avLst/>
          </a:prstGeom>
          <a:solidFill>
            <a:schemeClr val="accent6">
              <a:lumMod val="20000"/>
              <a:lumOff val="80000"/>
              <a:alpha val="50195"/>
            </a:schemeClr>
          </a:solidFill>
          <a:ln>
            <a:noFill/>
          </a:ln>
          <a:effectLst/>
        </p:spPr>
        <p:txBody>
          <a:bodyPr wrap="square"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ja-JP" sz="2400" dirty="0">
                <a:solidFill>
                  <a:srgbClr val="0000C6"/>
                </a:solidFill>
              </a:rPr>
              <a:t>■</a:t>
            </a:r>
            <a:r>
              <a:rPr lang="en-US" altLang="ja-JP" sz="2400" dirty="0"/>
              <a:t> </a:t>
            </a:r>
            <a:r>
              <a:rPr lang="en-US" altLang="ja-JP" sz="2400" b="1" dirty="0"/>
              <a:t>6.0 PRODUCTION CONFIRMATION</a:t>
            </a: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6DE13D85-365F-4205-A4D4-9344F2943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0" y="1556742"/>
            <a:ext cx="9001125" cy="358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635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GB" altLang="ja-JP" b="1" dirty="0"/>
              <a:t>6.1 Design Verification and Product / Process Validation</a:t>
            </a:r>
            <a:endParaRPr lang="ja-JP" altLang="en-US" b="1" dirty="0"/>
          </a:p>
        </p:txBody>
      </p:sp>
      <p:sp>
        <p:nvSpPr>
          <p:cNvPr id="13" name="Rounded Rectangular Callout 4">
            <a:extLst>
              <a:ext uri="{FF2B5EF4-FFF2-40B4-BE49-F238E27FC236}">
                <a16:creationId xmlns:a16="http://schemas.microsoft.com/office/drawing/2014/main" id="{201A98D8-A27C-4FBF-976D-4959E550F4B8}"/>
              </a:ext>
            </a:extLst>
          </p:cNvPr>
          <p:cNvSpPr/>
          <p:nvPr/>
        </p:nvSpPr>
        <p:spPr bwMode="auto">
          <a:xfrm>
            <a:off x="3368824" y="4869160"/>
            <a:ext cx="1944216" cy="576064"/>
          </a:xfrm>
          <a:prstGeom prst="wedgeRoundRectCallout">
            <a:avLst>
              <a:gd name="adj1" fmla="val 5542"/>
              <a:gd name="adj2" fmla="val -173911"/>
              <a:gd name="adj3" fmla="val 16667"/>
            </a:avLst>
          </a:prstGeom>
          <a:noFill/>
          <a:ln w="635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GB" sz="1200" dirty="0"/>
              <a:t>Error within the formula on the Inspection Report Excel sheet corrected</a:t>
            </a:r>
            <a:endParaRPr kumimoji="1" lang="en-GB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1099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30EF33-3753-4E18-B855-CD97ED332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89" y="2191254"/>
            <a:ext cx="9304826" cy="2149026"/>
          </a:xfrm>
          <a:prstGeom prst="rect">
            <a:avLst/>
          </a:prstGeom>
        </p:spPr>
      </p:pic>
      <p:sp>
        <p:nvSpPr>
          <p:cNvPr id="6" name="Title 9">
            <a:extLst>
              <a:ext uri="{FF2B5EF4-FFF2-40B4-BE49-F238E27FC236}">
                <a16:creationId xmlns:a16="http://schemas.microsoft.com/office/drawing/2014/main" id="{7C9D975A-50B6-4CE0-B79E-E8ACB7AE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</p:spPr>
        <p:txBody>
          <a:bodyPr/>
          <a:lstStyle/>
          <a:p>
            <a:pPr algn="l"/>
            <a:r>
              <a:rPr lang="en-GB" dirty="0"/>
              <a:t>Version 7 changes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928D7EFF-DC17-4FCF-BF51-6F0BEC66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4" y="1052513"/>
            <a:ext cx="9074151" cy="369332"/>
          </a:xfrm>
          <a:prstGeom prst="rect">
            <a:avLst/>
          </a:prstGeom>
          <a:solidFill>
            <a:schemeClr val="accent6">
              <a:lumMod val="20000"/>
              <a:lumOff val="80000"/>
              <a:alpha val="50195"/>
            </a:schemeClr>
          </a:solidFill>
          <a:ln>
            <a:noFill/>
          </a:ln>
          <a:effectLst/>
        </p:spPr>
        <p:txBody>
          <a:bodyPr wrap="square"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ja-JP" sz="2400" dirty="0">
                <a:solidFill>
                  <a:srgbClr val="0000C6"/>
                </a:solidFill>
              </a:rPr>
              <a:t>■</a:t>
            </a:r>
            <a:r>
              <a:rPr lang="en-US" altLang="ja-JP" sz="2400" dirty="0"/>
              <a:t> </a:t>
            </a:r>
            <a:r>
              <a:rPr lang="en-US" altLang="ja-JP" sz="2400" b="1" dirty="0"/>
              <a:t>6.0 PRODUCTION CONFIRMATION</a:t>
            </a: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6DE13D85-365F-4205-A4D4-9344F2943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0" y="1556742"/>
            <a:ext cx="9001125" cy="358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635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GB" altLang="ja-JP" b="1" dirty="0"/>
              <a:t>6.1 Design Verification and Product / Process Validation</a:t>
            </a:r>
            <a:endParaRPr lang="ja-JP" altLang="en-US" b="1" dirty="0"/>
          </a:p>
        </p:txBody>
      </p:sp>
      <p:sp>
        <p:nvSpPr>
          <p:cNvPr id="13" name="Rounded Rectangular Callout 4">
            <a:extLst>
              <a:ext uri="{FF2B5EF4-FFF2-40B4-BE49-F238E27FC236}">
                <a16:creationId xmlns:a16="http://schemas.microsoft.com/office/drawing/2014/main" id="{201A98D8-A27C-4FBF-976D-4959E550F4B8}"/>
              </a:ext>
            </a:extLst>
          </p:cNvPr>
          <p:cNvSpPr/>
          <p:nvPr/>
        </p:nvSpPr>
        <p:spPr bwMode="auto">
          <a:xfrm>
            <a:off x="3368824" y="4869160"/>
            <a:ext cx="1944216" cy="576064"/>
          </a:xfrm>
          <a:prstGeom prst="wedgeRoundRectCallout">
            <a:avLst>
              <a:gd name="adj1" fmla="val 5542"/>
              <a:gd name="adj2" fmla="val -173911"/>
              <a:gd name="adj3" fmla="val 16667"/>
            </a:avLst>
          </a:prstGeom>
          <a:noFill/>
          <a:ln w="635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GB" sz="1200" dirty="0"/>
              <a:t>Error within the formula on the Inspection Report Excel sheet corrected</a:t>
            </a:r>
            <a:endParaRPr kumimoji="1" lang="en-GB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780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7C3B4DA-9A90-4E9E-AEFF-A7DDEDB90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05" y="2211740"/>
            <a:ext cx="9236240" cy="2248095"/>
          </a:xfrm>
          <a:prstGeom prst="rect">
            <a:avLst/>
          </a:prstGeom>
        </p:spPr>
      </p:pic>
      <p:sp>
        <p:nvSpPr>
          <p:cNvPr id="6" name="Title 9">
            <a:extLst>
              <a:ext uri="{FF2B5EF4-FFF2-40B4-BE49-F238E27FC236}">
                <a16:creationId xmlns:a16="http://schemas.microsoft.com/office/drawing/2014/main" id="{7C9D975A-50B6-4CE0-B79E-E8ACB7AE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1" cy="1143000"/>
          </a:xfrm>
        </p:spPr>
        <p:txBody>
          <a:bodyPr/>
          <a:lstStyle/>
          <a:p>
            <a:pPr algn="l"/>
            <a:r>
              <a:rPr lang="en-GB" dirty="0"/>
              <a:t>Version 7 changes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928D7EFF-DC17-4FCF-BF51-6F0BEC66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4" y="1052513"/>
            <a:ext cx="9074151" cy="369332"/>
          </a:xfrm>
          <a:prstGeom prst="rect">
            <a:avLst/>
          </a:prstGeom>
          <a:solidFill>
            <a:schemeClr val="accent6">
              <a:lumMod val="20000"/>
              <a:lumOff val="80000"/>
              <a:alpha val="50195"/>
            </a:schemeClr>
          </a:solidFill>
          <a:ln>
            <a:noFill/>
          </a:ln>
          <a:effectLst/>
        </p:spPr>
        <p:txBody>
          <a:bodyPr wrap="square"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ja-JP" sz="2400" dirty="0">
                <a:solidFill>
                  <a:srgbClr val="0000C6"/>
                </a:solidFill>
              </a:rPr>
              <a:t>■</a:t>
            </a:r>
            <a:r>
              <a:rPr lang="en-US" altLang="ja-JP" sz="2400" dirty="0"/>
              <a:t> </a:t>
            </a:r>
            <a:r>
              <a:rPr lang="en-US" altLang="ja-JP" sz="2400" b="1" dirty="0"/>
              <a:t>9.0 CHANGE MANAGEMENT</a:t>
            </a: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6DE13D85-365F-4205-A4D4-9344F2943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0" y="1556742"/>
            <a:ext cx="9001125" cy="358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6350" cap="rnd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Arial" charset="0"/>
                <a:ea typeface="HGP創英角ｺﾞｼｯｸUB" pitchFamily="50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GB" altLang="ja-JP" b="1" dirty="0"/>
              <a:t>9.2 Process / Facility Site Change Management</a:t>
            </a:r>
            <a:endParaRPr lang="ja-JP" altLang="en-US" b="1" dirty="0"/>
          </a:p>
        </p:txBody>
      </p:sp>
      <p:sp>
        <p:nvSpPr>
          <p:cNvPr id="13" name="Rounded Rectangular Callout 4">
            <a:extLst>
              <a:ext uri="{FF2B5EF4-FFF2-40B4-BE49-F238E27FC236}">
                <a16:creationId xmlns:a16="http://schemas.microsoft.com/office/drawing/2014/main" id="{201A98D8-A27C-4FBF-976D-4959E550F4B8}"/>
              </a:ext>
            </a:extLst>
          </p:cNvPr>
          <p:cNvSpPr/>
          <p:nvPr/>
        </p:nvSpPr>
        <p:spPr bwMode="auto">
          <a:xfrm>
            <a:off x="4865125" y="4725194"/>
            <a:ext cx="1944216" cy="576064"/>
          </a:xfrm>
          <a:prstGeom prst="wedgeRoundRectCallout">
            <a:avLst>
              <a:gd name="adj1" fmla="val -62606"/>
              <a:gd name="adj2" fmla="val -261376"/>
              <a:gd name="adj3" fmla="val 16667"/>
            </a:avLst>
          </a:prstGeom>
          <a:noFill/>
          <a:ln w="635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GB" sz="1200" dirty="0"/>
              <a:t>All References to JLR removed from the SREA</a:t>
            </a:r>
            <a:endParaRPr kumimoji="1" lang="en-GB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6251973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89803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l"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89803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l"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89803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l"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89803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l"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89803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l"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89803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l"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EASTGLOB</Template>
  <TotalTime>37046</TotalTime>
  <Words>191</Words>
  <Application>Microsoft Office PowerPoint</Application>
  <PresentationFormat>A4 Paper (210x297 mm)</PresentationFormat>
  <Paragraphs>33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HGP創英角ｺﾞｼｯｸUB</vt:lpstr>
      <vt:lpstr>Arial</vt:lpstr>
      <vt:lpstr>Times New Roman</vt:lpstr>
      <vt:lpstr>Wingdings</vt:lpstr>
      <vt:lpstr>デザインの設定</vt:lpstr>
      <vt:lpstr>1_デザインの設定</vt:lpstr>
      <vt:lpstr>2_デザインの設定</vt:lpstr>
      <vt:lpstr>PowerPoint Presentation</vt:lpstr>
      <vt:lpstr>Version 7 changes</vt:lpstr>
      <vt:lpstr>Image to show Rev page / History page</vt:lpstr>
      <vt:lpstr>Version 7 changes</vt:lpstr>
      <vt:lpstr>Version 7 changes</vt:lpstr>
      <vt:lpstr>Version 7 changes</vt:lpstr>
      <vt:lpstr>Version 7 changes</vt:lpstr>
      <vt:lpstr>Version 7 changes</vt:lpstr>
      <vt:lpstr>Version 7 changes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20061026第二部</dc:title>
  <dc:creator>河西工業（株）経営企画室</dc:creator>
  <cp:lastModifiedBy>Garry Coyne</cp:lastModifiedBy>
  <cp:revision>2336</cp:revision>
  <cp:lastPrinted>2005-05-13T10:17:56Z</cp:lastPrinted>
  <dcterms:created xsi:type="dcterms:W3CDTF">2001-10-03T01:34:37Z</dcterms:created>
  <dcterms:modified xsi:type="dcterms:W3CDTF">2024-05-17T08:53:33Z</dcterms:modified>
</cp:coreProperties>
</file>