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1" r:id="rId1"/>
    <p:sldMasterId id="2147483798" r:id="rId2"/>
    <p:sldMasterId id="2147483812" r:id="rId3"/>
  </p:sldMasterIdLst>
  <p:notesMasterIdLst>
    <p:notesMasterId r:id="rId10"/>
  </p:notesMasterIdLst>
  <p:handoutMasterIdLst>
    <p:handoutMasterId r:id="rId11"/>
  </p:handoutMasterIdLst>
  <p:sldIdLst>
    <p:sldId id="1015" r:id="rId4"/>
    <p:sldId id="1016" r:id="rId5"/>
    <p:sldId id="1022" r:id="rId6"/>
    <p:sldId id="1024" r:id="rId7"/>
    <p:sldId id="1023" r:id="rId8"/>
    <p:sldId id="1010" r:id="rId9"/>
  </p:sldIdLst>
  <p:sldSz cx="9906000" cy="6858000" type="A4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buFont typeface="Wingdings" pitchFamily="2" charset="2"/>
      <a:buChar char="l"/>
      <a:defRPr kumimoji="1" sz="2000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Wingdings" pitchFamily="2" charset="2"/>
      <a:buChar char="l"/>
      <a:defRPr kumimoji="1" sz="2000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Wingdings" pitchFamily="2" charset="2"/>
      <a:buChar char="l"/>
      <a:defRPr kumimoji="1" sz="2000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Wingdings" pitchFamily="2" charset="2"/>
      <a:buChar char="l"/>
      <a:defRPr kumimoji="1" sz="2000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Wingdings" pitchFamily="2" charset="2"/>
      <a:buChar char="l"/>
      <a:defRPr kumimoji="1" sz="2000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orient="horz" pos="210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3120">
          <p15:clr>
            <a:srgbClr val="A4A3A4"/>
          </p15:clr>
        </p15:guide>
        <p15:guide id="7" pos="5978">
          <p15:clr>
            <a:srgbClr val="A4A3A4"/>
          </p15:clr>
        </p15:guide>
        <p15:guide id="8" pos="2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9D"/>
    <a:srgbClr val="003399"/>
    <a:srgbClr val="0000C6"/>
    <a:srgbClr val="CCCCFF"/>
    <a:srgbClr val="FFFF00"/>
    <a:srgbClr val="969696"/>
    <a:srgbClr val="FFFFCC"/>
    <a:srgbClr val="FF6600"/>
    <a:srgbClr val="FF9933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1648" autoAdjust="0"/>
  </p:normalViewPr>
  <p:slideViewPr>
    <p:cSldViewPr showGuides="1">
      <p:cViewPr varScale="1">
        <p:scale>
          <a:sx n="96" d="100"/>
          <a:sy n="96" d="100"/>
        </p:scale>
        <p:origin x="414" y="36"/>
      </p:cViewPr>
      <p:guideLst>
        <p:guide orient="horz" pos="436"/>
        <p:guide orient="horz" pos="210"/>
        <p:guide orient="horz" pos="4020"/>
        <p:guide orient="horz" pos="663"/>
        <p:guide orient="horz" pos="2160"/>
        <p:guide pos="3120"/>
        <p:guide pos="5978"/>
        <p:guide pos="26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notesViewPr>
    <p:cSldViewPr showGuides="1">
      <p:cViewPr>
        <p:scale>
          <a:sx n="75" d="100"/>
          <a:sy n="75" d="100"/>
        </p:scale>
        <p:origin x="-1518" y="36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39" tIns="45472" rIns="90939" bIns="45472" numCol="1" anchor="t" anchorCtr="0" compatLnSpc="1">
            <a:prstTxWarp prst="textNoShape">
              <a:avLst/>
            </a:prstTxWarp>
          </a:bodyPr>
          <a:lstStyle>
            <a:lvl1pPr defTabSz="909638">
              <a:buFontTx/>
              <a:buNone/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39" tIns="45472" rIns="90939" bIns="45472" numCol="1" anchor="t" anchorCtr="0" compatLnSpc="1">
            <a:prstTxWarp prst="textNoShape">
              <a:avLst/>
            </a:prstTxWarp>
          </a:bodyPr>
          <a:lstStyle>
            <a:lvl1pPr algn="r" defTabSz="909638">
              <a:buFontTx/>
              <a:buNone/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39" tIns="45472" rIns="90939" bIns="45472" numCol="1" anchor="b" anchorCtr="0" compatLnSpc="1">
            <a:prstTxWarp prst="textNoShape">
              <a:avLst/>
            </a:prstTxWarp>
          </a:bodyPr>
          <a:lstStyle>
            <a:lvl1pPr defTabSz="909638">
              <a:buFontTx/>
              <a:buNone/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39" tIns="45472" rIns="90939" bIns="45472" numCol="1" anchor="b" anchorCtr="0" compatLnSpc="1">
            <a:prstTxWarp prst="textNoShape">
              <a:avLst/>
            </a:prstTxWarp>
          </a:bodyPr>
          <a:lstStyle>
            <a:lvl1pPr algn="r" defTabSz="909638">
              <a:buFontTx/>
              <a:buNone/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864D69A-C9B3-449E-B3B5-A164DC893B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6076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6" tIns="45441" rIns="90886" bIns="45441" numCol="1" anchor="t" anchorCtr="0" compatLnSpc="1">
            <a:prstTxWarp prst="textNoShape">
              <a:avLst/>
            </a:prstTxWarp>
          </a:bodyPr>
          <a:lstStyle>
            <a:lvl1pPr defTabSz="909638">
              <a:spcBef>
                <a:spcPct val="50000"/>
              </a:spcBef>
              <a:buFontTx/>
              <a:buNone/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87775" y="0"/>
            <a:ext cx="2951163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6" tIns="45441" rIns="90886" bIns="45441" numCol="1" anchor="t" anchorCtr="0" compatLnSpc="1">
            <a:prstTxWarp prst="textNoShape">
              <a:avLst/>
            </a:prstTxWarp>
          </a:bodyPr>
          <a:lstStyle>
            <a:lvl1pPr algn="r" defTabSz="909638">
              <a:spcBef>
                <a:spcPct val="50000"/>
              </a:spcBef>
              <a:buFontTx/>
              <a:buNone/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975" y="758825"/>
            <a:ext cx="5367338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02175"/>
            <a:ext cx="4922838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6" tIns="45441" rIns="90886" bIns="45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5938"/>
            <a:ext cx="29527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6" tIns="45441" rIns="90886" bIns="45441" numCol="1" anchor="b" anchorCtr="0" compatLnSpc="1">
            <a:prstTxWarp prst="textNoShape">
              <a:avLst/>
            </a:prstTxWarp>
          </a:bodyPr>
          <a:lstStyle>
            <a:lvl1pPr defTabSz="909638">
              <a:spcBef>
                <a:spcPct val="50000"/>
              </a:spcBef>
              <a:buFontTx/>
              <a:buNone/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7775" y="9405938"/>
            <a:ext cx="295116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6" tIns="45441" rIns="90886" bIns="45441" numCol="1" anchor="b" anchorCtr="0" compatLnSpc="1">
            <a:prstTxWarp prst="textNoShape">
              <a:avLst/>
            </a:prstTxWarp>
          </a:bodyPr>
          <a:lstStyle>
            <a:lvl1pPr algn="r" defTabSz="909638">
              <a:spcBef>
                <a:spcPct val="50000"/>
              </a:spcBef>
              <a:buFontTx/>
              <a:buNone/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317B2F1-5C7F-48BD-B974-29D991A08A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3221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7B2F1-5C7F-48BD-B974-29D991A08A46}" type="slidenum">
              <a:rPr lang="en-US" altLang="ja-JP" smtClean="0"/>
              <a:pPr>
                <a:defRPr/>
              </a:pPr>
              <a:t>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734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415926" y="3425396"/>
            <a:ext cx="9074150" cy="3607"/>
          </a:xfrm>
          <a:prstGeom prst="line">
            <a:avLst/>
          </a:prstGeom>
          <a:noFill/>
          <a:ln w="44450" cap="rnd">
            <a:solidFill>
              <a:srgbClr val="0047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ja-JP" alt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35" y="389823"/>
            <a:ext cx="2448841" cy="3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8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4638"/>
            <a:ext cx="8915401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2" y="1600206"/>
            <a:ext cx="89154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2484" y="5373216"/>
            <a:ext cx="23114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652B1-6890-4789-AB03-72BA56A1E8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763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2484" y="5373216"/>
            <a:ext cx="23114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BDFE1-43AA-4F9C-89C7-8CD343D442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7025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4638"/>
            <a:ext cx="8915401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95302" y="1600206"/>
            <a:ext cx="8915401" cy="4525963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2484" y="5373216"/>
            <a:ext cx="23114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7E43C-A29F-4CFD-9072-4BE1882DD4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1894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007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 bwMode="auto">
          <a:xfrm>
            <a:off x="-15552" y="-19722"/>
            <a:ext cx="9921552" cy="344872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solidFill>
                <a:srgbClr val="000000"/>
              </a:solidFill>
            </a:endParaRPr>
          </a:p>
        </p:txBody>
      </p:sp>
      <p:pic>
        <p:nvPicPr>
          <p:cNvPr id="7" name="Picture 2" descr="C:\Users\105939\Desktop\CI Advance Information\CI for 河西工業本社\KASAI新コーポレートマーク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449" y="2831559"/>
            <a:ext cx="2802410" cy="34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05939\Desktop\CI Advance Information\CI for 河西工業本社\河西工業和名横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986" y="3716338"/>
            <a:ext cx="2665336" cy="27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410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39888" y="5085184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525B5-3455-4D24-ABE8-22EA5ED121C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0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39888" y="5085184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7247D-9421-4ABC-8751-638047DE6C9C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25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639888" y="5085184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1ACFE-295D-4E56-A482-E2A449FFA1BE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67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39888" y="5085184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6FDE-633D-4F74-8B66-EE005AEDA8E2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47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39888" y="5085184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B7700-771F-4B1E-95A5-C91B82854FB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9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4638"/>
            <a:ext cx="8915401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2" y="1600206"/>
            <a:ext cx="89154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2484" y="5373216"/>
            <a:ext cx="23114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525B5-3455-4D24-ABE8-22EA5ED121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7633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39888" y="5085184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06E0C-9DE9-4D34-82DA-E773F9CF7DD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90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639888" y="5085184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05595-35EC-4E2C-9EAF-49DEC1E0CFD7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49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639888" y="5085184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A3852-D05F-4D4E-A971-2D73E3A9B5A6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51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39888" y="5085184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652B1-6890-4789-AB03-72BA56A1E88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1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39888" y="5085184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BDFE1-43AA-4F9C-89C7-8CD343D44277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44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39888" y="5085184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7E43C-A29F-4CFD-9072-4BE1882DD4D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0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415926" y="3425396"/>
            <a:ext cx="9074150" cy="3607"/>
          </a:xfrm>
          <a:prstGeom prst="line">
            <a:avLst/>
          </a:prstGeom>
          <a:noFill/>
          <a:ln w="44450" cap="rnd">
            <a:solidFill>
              <a:srgbClr val="0047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ja-JP" altLang="en-US">
              <a:ln w="57150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4" name="Picture 2" descr="C:\Users\105939\Desktop\CI Advance Information\CI for 河西工業本社\KASAI新コーポレートマーク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34" y="368232"/>
            <a:ext cx="2448843" cy="30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19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4638"/>
            <a:ext cx="8915401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2" y="1600206"/>
            <a:ext cx="89154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2484" y="5373216"/>
            <a:ext cx="23114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525B5-3455-4D24-ABE8-22EA5ED121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5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2484" y="5373216"/>
            <a:ext cx="23114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7247D-9421-4ABC-8751-638047DE6C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00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4638"/>
            <a:ext cx="8915401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2484" y="5373216"/>
            <a:ext cx="23114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1ACFE-295D-4E56-A482-E2A449FFA1B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2484" y="5373216"/>
            <a:ext cx="23114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7247D-9421-4ABC-8751-638047DE6C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2640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4638"/>
            <a:ext cx="89154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2484" y="5373216"/>
            <a:ext cx="23114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6FDE-633D-4F74-8B66-EE005AEDA8E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59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4638"/>
            <a:ext cx="8915401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2484" y="5373216"/>
            <a:ext cx="23114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B7700-771F-4B1E-95A5-C91B82854F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25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2484" y="5373216"/>
            <a:ext cx="23114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06E0C-9DE9-4D34-82DA-E773F9CF7D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84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03" y="273056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2484" y="5373216"/>
            <a:ext cx="23114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05595-35EC-4E2C-9EAF-49DEC1E0CFD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54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6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16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16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2484" y="5373216"/>
            <a:ext cx="23114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A3852-D05F-4D4E-A971-2D73E3A9B5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26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4638"/>
            <a:ext cx="8915401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2" y="1600206"/>
            <a:ext cx="89154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2484" y="5373216"/>
            <a:ext cx="23114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652B1-6890-4789-AB03-72BA56A1E88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11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2484" y="5373216"/>
            <a:ext cx="23114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BDFE1-43AA-4F9C-89C7-8CD343D4427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6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4638"/>
            <a:ext cx="8915401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95302" y="1600206"/>
            <a:ext cx="8915401" cy="4525963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2484" y="5373216"/>
            <a:ext cx="23114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7E43C-A29F-4CFD-9072-4BE1882DD4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4638"/>
            <a:ext cx="8915401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2484" y="5373216"/>
            <a:ext cx="23114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1ACFE-295D-4E56-A482-E2A449FFA1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588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4638"/>
            <a:ext cx="89154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2484" y="5373216"/>
            <a:ext cx="23114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6FDE-633D-4F74-8B66-EE005AEDA8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072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4638"/>
            <a:ext cx="8915401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2484" y="5373216"/>
            <a:ext cx="23114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B7700-771F-4B1E-95A5-C91B82854FB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391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2484" y="5373216"/>
            <a:ext cx="23114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06E0C-9DE9-4D34-82DA-E773F9CF7D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649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03" y="273056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2484" y="5373216"/>
            <a:ext cx="23114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05595-35EC-4E2C-9EAF-49DEC1E0CF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286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6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16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16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2484" y="5373216"/>
            <a:ext cx="23114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A3852-D05F-4D4E-A971-2D73E3A9B5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589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-30871" y="6544764"/>
            <a:ext cx="9936874" cy="34073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ja-JP" sz="1600" dirty="0" smtClean="0">
                <a:solidFill>
                  <a:schemeClr val="bg1"/>
                </a:solidFill>
                <a:latin typeface="HGP創英角ｺﾞｼｯｸUB" pitchFamily="50" charset="-128"/>
              </a:rPr>
              <a:t>  </a:t>
            </a:r>
            <a:r>
              <a:rPr lang="en-US" altLang="ja-JP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KASAI Confidential</a:t>
            </a:r>
          </a:p>
        </p:txBody>
      </p:sp>
      <p:sp>
        <p:nvSpPr>
          <p:cNvPr id="141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1639891" y="6578600"/>
            <a:ext cx="66976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ja-JP" sz="1200" dirty="0" smtClean="0">
                <a:ea typeface="ＭＳ Ｐゴシック" pitchFamily="50" charset="-128"/>
              </a:rPr>
              <a:t>Copyright (C) 2016 KASAI KOGYO CO.,LTD. All Rights Reserved.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00028" y="188913"/>
            <a:ext cx="799306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ja-JP" altLang="ja-JP" sz="2800" b="1" smtClean="0">
              <a:ea typeface="ＭＳ Ｐゴシック" pitchFamily="50" charset="-128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415926" y="836613"/>
            <a:ext cx="9074150" cy="0"/>
          </a:xfrm>
          <a:prstGeom prst="line">
            <a:avLst/>
          </a:prstGeom>
          <a:noFill/>
          <a:ln w="44450" cap="rnd">
            <a:solidFill>
              <a:srgbClr val="0047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9" name="スライド番号プレースホルダー 2"/>
          <p:cNvSpPr txBox="1">
            <a:spLocks/>
          </p:cNvSpPr>
          <p:nvPr userDrawn="1"/>
        </p:nvSpPr>
        <p:spPr>
          <a:xfrm>
            <a:off x="7594600" y="6548695"/>
            <a:ext cx="2311400" cy="33680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9pPr>
          </a:lstStyle>
          <a:p>
            <a:pPr algn="r">
              <a:buNone/>
              <a:defRPr/>
            </a:pPr>
            <a:fld id="{B77B7700-771F-4B1E-95A5-C91B82854FBA}" type="slidenum">
              <a:rPr lang="en-US" altLang="ja-JP" sz="1400" smtClean="0">
                <a:solidFill>
                  <a:schemeClr val="bg1"/>
                </a:solidFill>
              </a:rPr>
              <a:pPr algn="r">
                <a:buNone/>
                <a:defRPr/>
              </a:pPr>
              <a:t>‹#›</a:t>
            </a:fld>
            <a:endParaRPr lang="en-US" altLang="ja-JP" sz="1400" dirty="0">
              <a:solidFill>
                <a:schemeClr val="bg1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762" y="400684"/>
            <a:ext cx="1595245" cy="196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 bwMode="auto">
          <a:xfrm>
            <a:off x="0" y="6453188"/>
            <a:ext cx="9906322" cy="404812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1410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504" y="6498434"/>
            <a:ext cx="2311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fld id="{CBBCE1A8-3C3F-49CE-9C42-4A2B0A704CF0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1969608" y="6520328"/>
            <a:ext cx="597758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ja-JP" sz="1200" b="1" dirty="0" smtClean="0">
                <a:solidFill>
                  <a:srgbClr val="FFFFFF"/>
                </a:solidFill>
                <a:ea typeface="ＭＳ Ｐゴシック" pitchFamily="50" charset="-128"/>
              </a:rPr>
              <a:t>Copyright (C) 2016 KASAI KOGYO CO.,LTD. All Rights Reserved.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00025" y="188913"/>
            <a:ext cx="7993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ja-JP" altLang="ja-JP" sz="2800" b="1" smtClean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cxnSp>
        <p:nvCxnSpPr>
          <p:cNvPr id="6" name="直線コネクタ 5"/>
          <p:cNvCxnSpPr/>
          <p:nvPr userDrawn="1"/>
        </p:nvCxnSpPr>
        <p:spPr bwMode="auto">
          <a:xfrm>
            <a:off x="273050" y="995143"/>
            <a:ext cx="9359900" cy="0"/>
          </a:xfrm>
          <a:prstGeom prst="line">
            <a:avLst/>
          </a:prstGeom>
          <a:noFill/>
          <a:ln w="76200" cap="rnd" cmpd="sng" algn="ctr">
            <a:solidFill>
              <a:srgbClr val="00479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1915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-30871" y="6544764"/>
            <a:ext cx="9936874" cy="34073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ja-JP" sz="1600" dirty="0" smtClean="0">
                <a:solidFill>
                  <a:srgbClr val="FFFFFF"/>
                </a:solidFill>
                <a:latin typeface="HGP創英角ｺﾞｼｯｸUB" pitchFamily="50" charset="-128"/>
              </a:rPr>
              <a:t>  </a:t>
            </a:r>
            <a:r>
              <a:rPr lang="en-US" altLang="ja-JP" sz="1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KASAI Confidential</a:t>
            </a:r>
          </a:p>
        </p:txBody>
      </p:sp>
      <p:sp>
        <p:nvSpPr>
          <p:cNvPr id="141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1639891" y="6578600"/>
            <a:ext cx="66976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ja-JP" sz="1200" dirty="0" smtClean="0">
                <a:solidFill>
                  <a:srgbClr val="000000"/>
                </a:solidFill>
                <a:ea typeface="ＭＳ Ｐゴシック" pitchFamily="50" charset="-128"/>
              </a:rPr>
              <a:t>Copyright (C) 2016 KASAI KOGYO CO.,LTD. All Rights Reserved.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00028" y="188913"/>
            <a:ext cx="799306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ja-JP" altLang="ja-JP" sz="2800" b="1" smtClean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415926" y="836613"/>
            <a:ext cx="9074150" cy="0"/>
          </a:xfrm>
          <a:prstGeom prst="line">
            <a:avLst/>
          </a:prstGeom>
          <a:noFill/>
          <a:ln w="44450" cap="rnd">
            <a:solidFill>
              <a:srgbClr val="0047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2"/>
          <p:cNvSpPr txBox="1">
            <a:spLocks/>
          </p:cNvSpPr>
          <p:nvPr userDrawn="1"/>
        </p:nvSpPr>
        <p:spPr>
          <a:xfrm>
            <a:off x="7594600" y="6548695"/>
            <a:ext cx="2311400" cy="33680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fld id="{B77B7700-771F-4B1E-95A5-C91B82854FBA}" type="slidenum">
              <a:rPr lang="en-US" altLang="ja-JP" sz="1400" smtClean="0">
                <a:solidFill>
                  <a:srgbClr val="FFFFFF"/>
                </a:solidFill>
              </a:rPr>
              <a:pPr algn="r">
                <a:buFont typeface="Wingdings" pitchFamily="2" charset="2"/>
                <a:buNone/>
                <a:defRPr/>
              </a:pPr>
              <a:t>‹#›</a:t>
            </a:fld>
            <a:endParaRPr lang="en-US" altLang="ja-JP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6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3"/>
          <p:cNvSpPr>
            <a:spLocks noChangeArrowheads="1"/>
          </p:cNvSpPr>
          <p:nvPr/>
        </p:nvSpPr>
        <p:spPr bwMode="auto">
          <a:xfrm>
            <a:off x="0" y="5913016"/>
            <a:ext cx="99060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ja-JP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50" charset="-128"/>
              </a:rPr>
              <a:t>June</a:t>
            </a:r>
            <a:r>
              <a:rPr lang="en-US" altLang="ja-JP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50" charset="-128"/>
              </a:rPr>
              <a:t>, </a:t>
            </a:r>
            <a:r>
              <a:rPr lang="en-US" altLang="ja-JP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50" charset="-128"/>
              </a:rPr>
              <a:t>2016</a:t>
            </a:r>
            <a:endParaRPr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50" charset="-128"/>
            </a:endParaRPr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0" y="2781300"/>
            <a:ext cx="9906000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3200" b="1" kern="0" dirty="0" smtClean="0">
                <a:solidFill>
                  <a:schemeClr val="tx1"/>
                </a:solidFill>
                <a:ea typeface="HGP創英角ｺﾞｼｯｸUB" pitchFamily="50" charset="-128"/>
              </a:rPr>
              <a:t>KSPQP Version 3</a:t>
            </a:r>
            <a:endParaRPr lang="en-US" altLang="ja-JP" sz="3200" b="1" kern="0" dirty="0" smtClean="0">
              <a:solidFill>
                <a:schemeClr val="tx1"/>
              </a:solidFill>
              <a:ea typeface="HGP創英角ｺﾞｼｯｸUB" pitchFamily="50" charset="-128"/>
            </a:endParaRPr>
          </a:p>
        </p:txBody>
      </p:sp>
      <p:pic>
        <p:nvPicPr>
          <p:cNvPr id="5" name="Picture 2" descr="\\Nas013\他部門共有フォルダ\他部との共有情報\新CI検討WG\KASAI GROUP VI Design System\CI_DATA\Overseas\KASAI UK\Delete dot\KASAI_UK_Corporate_name_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24"/>
          <a:stretch/>
        </p:blipFill>
        <p:spPr bwMode="auto">
          <a:xfrm>
            <a:off x="3566919" y="5454208"/>
            <a:ext cx="2760112" cy="33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81266" y="253158"/>
            <a:ext cx="913765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b="1" dirty="0" smtClean="0">
                <a:ea typeface="HGP創英角ｺﾞｼｯｸUB" pitchFamily="50" charset="-128"/>
              </a:rPr>
              <a:t>Version 3 changes</a:t>
            </a:r>
            <a:endParaRPr lang="en-US" altLang="ja-JP" b="1" dirty="0" smtClean="0">
              <a:solidFill>
                <a:schemeClr val="tx1"/>
              </a:solidFill>
              <a:ea typeface="HGP創英角ｺﾞｼｯｸUB" pitchFamily="50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88" y="1268760"/>
            <a:ext cx="8927223" cy="406017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6825208" y="3573016"/>
            <a:ext cx="1944216" cy="936104"/>
          </a:xfrm>
          <a:prstGeom prst="wedgeRoundRectCallout">
            <a:avLst>
              <a:gd name="adj1" fmla="val -103879"/>
              <a:gd name="adj2" fmla="val 55599"/>
              <a:gd name="adj3" fmla="val 16667"/>
            </a:avLst>
          </a:prstGeom>
          <a:noFill/>
          <a:ln w="63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1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HGP創英角ｺﾞｼｯｸUB" pitchFamily="50" charset="-128"/>
              </a:rPr>
              <a:t>Click Icon to access change information</a:t>
            </a:r>
            <a:endParaRPr kumimoji="1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17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81266" y="253158"/>
            <a:ext cx="913765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b="1" dirty="0" smtClean="0">
                <a:ea typeface="HGP創英角ｺﾞｼｯｸUB" pitchFamily="50" charset="-128"/>
              </a:rPr>
              <a:t>Version 3 changes</a:t>
            </a:r>
            <a:endParaRPr lang="en-US" altLang="ja-JP" b="1" dirty="0" smtClean="0">
              <a:solidFill>
                <a:schemeClr val="tx1"/>
              </a:solidFill>
              <a:ea typeface="HGP創英角ｺﾞｼｯｸUB" pitchFamily="50" charset="-128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5924" y="1052513"/>
            <a:ext cx="9074151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50195"/>
            </a:schemeClr>
          </a:solidFill>
          <a:ln>
            <a:noFill/>
          </a:ln>
          <a:effectLst/>
          <a:extLst/>
        </p:spPr>
        <p:txBody>
          <a:bodyPr wrap="square" lIns="36000" tIns="0" rIns="0" bIns="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ja-JP" sz="2400" dirty="0">
                <a:solidFill>
                  <a:srgbClr val="0000C6"/>
                </a:solidFill>
              </a:rPr>
              <a:t>■</a:t>
            </a:r>
            <a:r>
              <a:rPr lang="en-US" altLang="ja-JP" sz="2400" dirty="0"/>
              <a:t> </a:t>
            </a:r>
            <a:r>
              <a:rPr lang="en-US" altLang="ja-JP" sz="2400" b="1" dirty="0" smtClean="0"/>
              <a:t>9.0 Change Management</a:t>
            </a:r>
            <a:endParaRPr lang="en-US" altLang="ja-JP" sz="2400" b="1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31825" y="1731963"/>
            <a:ext cx="9001125" cy="35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635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GB" altLang="ja-JP" b="1" dirty="0" smtClean="0"/>
              <a:t>9.3 4M Change Management</a:t>
            </a:r>
            <a:endParaRPr lang="ja-JP" alt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51" y="2636912"/>
            <a:ext cx="9295733" cy="29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81266" y="253158"/>
            <a:ext cx="913765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b="1" dirty="0" smtClean="0">
                <a:ea typeface="HGP創英角ｺﾞｼｯｸUB" pitchFamily="50" charset="-128"/>
              </a:rPr>
              <a:t>Version 3 changes</a:t>
            </a:r>
            <a:endParaRPr lang="en-US" altLang="ja-JP" b="1" dirty="0" smtClean="0">
              <a:solidFill>
                <a:schemeClr val="tx1"/>
              </a:solidFill>
              <a:ea typeface="HGP創英角ｺﾞｼｯｸUB" pitchFamily="50" charset="-128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5924" y="1052513"/>
            <a:ext cx="9074151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50195"/>
            </a:schemeClr>
          </a:solidFill>
          <a:ln>
            <a:noFill/>
          </a:ln>
          <a:effectLst/>
          <a:extLst/>
        </p:spPr>
        <p:txBody>
          <a:bodyPr wrap="square" lIns="36000" tIns="0" rIns="0" bIns="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ja-JP" sz="2400" dirty="0">
                <a:solidFill>
                  <a:srgbClr val="0000C6"/>
                </a:solidFill>
              </a:rPr>
              <a:t>■</a:t>
            </a:r>
            <a:r>
              <a:rPr lang="en-US" altLang="ja-JP" sz="2400" dirty="0"/>
              <a:t> </a:t>
            </a:r>
            <a:r>
              <a:rPr lang="en-US" altLang="ja-JP" sz="2400" b="1" dirty="0" smtClean="0"/>
              <a:t>9.3 Change Management</a:t>
            </a:r>
            <a:endParaRPr lang="en-US" altLang="ja-JP" sz="2400" b="1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31825" y="1731963"/>
            <a:ext cx="9001125" cy="115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635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marL="342900" indent="-342900" eaLnBrk="1" hangingPunct="1">
              <a:lnSpc>
                <a:spcPct val="130000"/>
              </a:lnSpc>
            </a:pPr>
            <a:r>
              <a:rPr lang="en-GB" dirty="0"/>
              <a:t>Update and submit the 4M change notification </a:t>
            </a:r>
            <a:r>
              <a:rPr lang="en-GB" dirty="0" smtClean="0"/>
              <a:t>summary for </a:t>
            </a:r>
            <a:r>
              <a:rPr lang="en-GB" dirty="0"/>
              <a:t>every process change. (See example of "Process / Facility Site Change" sheet for examples of typical process changes</a:t>
            </a:r>
            <a:r>
              <a:rPr lang="en-GB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22" y="3140968"/>
            <a:ext cx="4322439" cy="2615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527" y="3181810"/>
            <a:ext cx="4821455" cy="255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81266" y="253158"/>
            <a:ext cx="913765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b="1" dirty="0" smtClean="0">
                <a:ea typeface="HGP創英角ｺﾞｼｯｸUB" pitchFamily="50" charset="-128"/>
              </a:rPr>
              <a:t>Version 3 changes</a:t>
            </a:r>
            <a:endParaRPr lang="en-US" altLang="ja-JP" b="1" dirty="0" smtClean="0">
              <a:solidFill>
                <a:schemeClr val="tx1"/>
              </a:solidFill>
              <a:ea typeface="HGP創英角ｺﾞｼｯｸUB" pitchFamily="50" charset="-128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5924" y="1052513"/>
            <a:ext cx="9074151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50195"/>
            </a:schemeClr>
          </a:solidFill>
          <a:ln>
            <a:noFill/>
          </a:ln>
          <a:effectLst/>
          <a:extLst/>
        </p:spPr>
        <p:txBody>
          <a:bodyPr wrap="square" lIns="36000" tIns="0" rIns="0" bIns="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ja-JP" sz="2400" dirty="0">
                <a:solidFill>
                  <a:srgbClr val="0000C6"/>
                </a:solidFill>
              </a:rPr>
              <a:t>■</a:t>
            </a:r>
            <a:r>
              <a:rPr lang="en-US" altLang="ja-JP" sz="2400" dirty="0"/>
              <a:t> </a:t>
            </a:r>
            <a:r>
              <a:rPr lang="en-US" altLang="ja-JP" sz="2400" b="1" dirty="0" smtClean="0"/>
              <a:t>9.3 Change Management</a:t>
            </a:r>
            <a:endParaRPr lang="en-US" altLang="ja-JP" sz="2400" b="1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31825" y="1731963"/>
            <a:ext cx="9001125" cy="35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635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marL="342900" indent="-342900" eaLnBrk="1" hangingPunct="1">
              <a:lnSpc>
                <a:spcPct val="130000"/>
              </a:lnSpc>
            </a:pPr>
            <a:r>
              <a:rPr lang="en-GB" dirty="0" smtClean="0"/>
              <a:t>Submit </a:t>
            </a:r>
            <a:r>
              <a:rPr lang="en-GB" dirty="0"/>
              <a:t>documentation on or before 20th of each month.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2445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05939\Desktop\CI Advance Information\CI for 河西工業本社\KASAI新コーポレートマーク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190" y="3161859"/>
            <a:ext cx="3913634" cy="4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Nas013\他部門共有フォルダ\他部との共有情報\新CI検討WG\KASAI GROUP VI Design System\CI_DATA\Overseas\KASAI UK\Delete dot\KASAI_UK_Corporate_name_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24"/>
          <a:stretch/>
        </p:blipFill>
        <p:spPr bwMode="auto">
          <a:xfrm>
            <a:off x="3572944" y="5805264"/>
            <a:ext cx="2760112" cy="33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8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>
                  <a:alpha val="50000"/>
                </a:scheme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89803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l"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>
                  <a:alpha val="50000"/>
                </a:scheme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89803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l"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>
                  <a:alpha val="50000"/>
                </a:scheme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89803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l"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>
                  <a:alpha val="50000"/>
                </a:scheme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89803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l"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>
                  <a:alpha val="50000"/>
                </a:scheme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89803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l"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>
                  <a:alpha val="50000"/>
                </a:scheme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89803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l"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EASTGLOB</Template>
  <TotalTime>36834</TotalTime>
  <Words>83</Words>
  <Application>Microsoft Office PowerPoint</Application>
  <PresentationFormat>A4 Paper (210x297 mm)</PresentationFormat>
  <Paragraphs>14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ＭＳ Ｐゴシック</vt:lpstr>
      <vt:lpstr>Arial</vt:lpstr>
      <vt:lpstr>HGP創英角ｺﾞｼｯｸUB</vt:lpstr>
      <vt:lpstr>ＭＳ Ｐ明朝</vt:lpstr>
      <vt:lpstr>Times New Roman</vt:lpstr>
      <vt:lpstr>Wingdings</vt:lpstr>
      <vt:lpstr>デザインの設定</vt:lpstr>
      <vt:lpstr>1_デザインの設定</vt:lpstr>
      <vt:lpstr>2_デザインの設定</vt:lpstr>
      <vt:lpstr>PowerPoint Presentation</vt:lpstr>
      <vt:lpstr>Version 3 changes</vt:lpstr>
      <vt:lpstr>Version 3 changes</vt:lpstr>
      <vt:lpstr>Version 3 changes</vt:lpstr>
      <vt:lpstr>Version 3 changes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20061026第二部</dc:title>
  <dc:creator>河西工業（株）経営企画室</dc:creator>
  <cp:lastModifiedBy>Bryan Simpson</cp:lastModifiedBy>
  <cp:revision>2318</cp:revision>
  <cp:lastPrinted>2005-05-13T10:17:56Z</cp:lastPrinted>
  <dcterms:created xsi:type="dcterms:W3CDTF">2001-10-03T01:34:37Z</dcterms:created>
  <dcterms:modified xsi:type="dcterms:W3CDTF">2016-06-30T13:45:33Z</dcterms:modified>
</cp:coreProperties>
</file>